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5" r:id="rId10"/>
  </p:sldIdLst>
  <p:sldSz cx="13011150" cy="7315200"/>
  <p:notesSz cx="6858000" cy="9144000"/>
  <p:embeddedFontLst>
    <p:embeddedFont>
      <p:font typeface="Abel" panose="02000506030000020004" pitchFamily="2" charset="0"/>
      <p:regular r:id="rId12"/>
    </p:embeddedFont>
    <p:embeddedFont>
      <p:font typeface="Bentham" panose="02000503000000000000" pitchFamily="2" charset="0"/>
      <p:regular r:id="rId13"/>
    </p:embeddedFont>
    <p:embeddedFont>
      <p:font typeface="Calibri" panose="020F0502020204030204" pitchFamily="34" charset="0"/>
      <p:regular r:id="rId14"/>
      <p:bold r:id="rId15"/>
      <p:italic r:id="rId16"/>
      <p:boldItalic r:id="rId17"/>
    </p:embeddedFont>
    <p:embeddedFont>
      <p:font typeface="Great Vibes" panose="02000507080000020002" pitchFamily="2" charset="77"/>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8C49C-978A-4A51-AB67-CA8B55E0B363}" v="20" dt="2021-07-21T12:15:15"/>
  </p1510:revLst>
</p1510:revInfo>
</file>

<file path=ppt/tableStyles.xml><?xml version="1.0" encoding="utf-8"?>
<a:tblStyleLst xmlns:a="http://schemas.openxmlformats.org/drawingml/2006/main" def="{ECEABFD6-DEF5-4B08-A064-399E52D03A91}">
  <a:tblStyle styleId="{ECEABFD6-DEF5-4B08-A064-399E52D03A91}" styleName="Visme - Default">
    <a:wholeTbl>
      <a:tcTxStyle>
        <a:fontRef idx="minor">
          <a:prstClr val="black"/>
        </a:fontRef>
        <a:prstClr val="black"/>
      </a:tcTxStyle>
      <a:tcStyle>
        <a:tcBdr>
          <a:left>
            <a:ln w="12700" cmpd="sng">
              <a:solidFill>
                <a:srgbClr val="DAE4EA"/>
              </a:solidFill>
            </a:ln>
          </a:left>
          <a:right>
            <a:ln w="12700" cmpd="sng">
              <a:solidFill>
                <a:srgbClr val="DAE4EA"/>
              </a:solidFill>
            </a:ln>
          </a:right>
          <a:top>
            <a:ln w="12700" cmpd="sng">
              <a:solidFill>
                <a:srgbClr val="DAE4EA"/>
              </a:solidFill>
            </a:ln>
          </a:top>
          <a:bottom>
            <a:ln w="12700" cmpd="sng">
              <a:solidFill>
                <a:srgbClr val="DAE4EA"/>
              </a:solidFill>
            </a:ln>
          </a:bottom>
          <a:insideH>
            <a:ln w="12700" cmpd="sng">
              <a:solidFill>
                <a:srgbClr val="DAE4EA"/>
              </a:solidFill>
            </a:ln>
          </a:insideH>
          <a:insideV>
            <a:ln w="12700" cmpd="sng">
              <a:solidFill>
                <a:srgbClr val="DAE4EA"/>
              </a:solidFill>
            </a:ln>
          </a:insideV>
        </a:tcBdr>
        <a:fill>
          <a:solidFill>
            <a:srgbClr val="FFFFFF"/>
          </a:solidFill>
        </a:fill>
      </a:tcStyle>
    </a:wholeTbl>
    <a:band1H>
      <a:tcStyle>
        <a:tcBdr/>
      </a:tcStyle>
    </a:band1H>
    <a:band2H>
      <a:tcStyle>
        <a:tcBdr/>
        <a:fill>
          <a:solidFill>
            <a:srgbClr val="EAF3F3"/>
          </a:solidFill>
        </a:fill>
      </a:tcStyle>
    </a:band2H>
    <a:firstRow>
      <a:tcTxStyle>
        <a:fontRef idx="minor">
          <a:srgbClr val="FFFFFF"/>
        </a:fontRef>
        <a:srgbClr val="FFFFFF"/>
      </a:tcTxStyle>
      <a:tcStyle>
        <a:tcBdr>
          <a:left>
            <a:ln w="12700" cmpd="sng">
              <a:solidFill>
                <a:srgbClr val="DAE4EA"/>
              </a:solidFill>
            </a:ln>
          </a:left>
          <a:right>
            <a:ln w="12700" cmpd="sng">
              <a:solidFill>
                <a:srgbClr val="DAE4EA"/>
              </a:solidFill>
            </a:ln>
          </a:right>
          <a:top>
            <a:ln w="12700" cmpd="sng">
              <a:solidFill>
                <a:srgbClr val="DAE4EA"/>
              </a:solidFill>
            </a:ln>
          </a:top>
          <a:bottom>
            <a:ln w="12700" cmpd="sng">
              <a:solidFill>
                <a:srgbClr val="DAE4EA"/>
              </a:solidFill>
            </a:ln>
          </a:bottom>
          <a:insideH>
            <a:ln w="12700" cmpd="sng">
              <a:solidFill>
                <a:srgbClr val="DAE4EA"/>
              </a:solidFill>
            </a:ln>
          </a:insideH>
          <a:insideV>
            <a:ln w="12700" cmpd="sng">
              <a:solidFill>
                <a:srgbClr val="DAE4EA"/>
              </a:solidFill>
            </a:ln>
          </a:insideV>
        </a:tcBdr>
        <a:fill>
          <a:solidFill>
            <a:srgbClr val="4682B4"/>
          </a:solidFill>
        </a:fill>
      </a:tcStyle>
    </a:firstRow>
  </a:tblStyle>
  <a:tblStyle styleId="{250974F7-19B4-4E8B-8F88-A368280DB3C5}" styleName="Visme - Dark">
    <a:wholeTbl>
      <a:tcTxStyle>
        <a:fontRef idx="minor">
          <a:prstClr val="white"/>
        </a:fontRef>
        <a:prstClr val="white"/>
      </a:tcTxStyle>
      <a:tcStyle>
        <a:tcBdr>
          <a:left>
            <a:ln w="12700" cmpd="sng">
              <a:solidFill>
                <a:srgbClr val="DAE4EA"/>
              </a:solidFill>
            </a:ln>
          </a:left>
          <a:right>
            <a:ln w="12700" cmpd="sng">
              <a:solidFill>
                <a:srgbClr val="34495E"/>
              </a:solidFill>
            </a:ln>
          </a:right>
          <a:top>
            <a:ln w="12700" cmpd="sng">
              <a:solidFill>
                <a:srgbClr val="DAE4EA"/>
              </a:solidFill>
            </a:ln>
          </a:top>
          <a:bottom>
            <a:ln w="12700" cmpd="sng">
              <a:solidFill>
                <a:srgbClr val="34495E"/>
              </a:solidFill>
            </a:ln>
          </a:bottom>
          <a:insideH>
            <a:ln w="12700" cmpd="sng">
              <a:solidFill>
                <a:srgbClr val="34495E"/>
              </a:solidFill>
            </a:ln>
          </a:insideH>
          <a:insideV>
            <a:ln w="12700" cmpd="sng">
              <a:solidFill>
                <a:srgbClr val="34495E"/>
              </a:solidFill>
            </a:ln>
          </a:insideV>
        </a:tcBdr>
        <a:fill>
          <a:solidFill>
            <a:srgbClr val="34495E"/>
          </a:solidFill>
        </a:fill>
      </a:tcStyle>
    </a:wholeTbl>
    <a:firstRow>
      <a:tcTxStyle>
        <a:fontRef idx="minor">
          <a:srgbClr val="DDDD55"/>
        </a:fontRef>
        <a:srgbClr val="DDDD55"/>
      </a:tcTxStyle>
      <a:tcStyle>
        <a:tcBdr/>
      </a:tcStyle>
    </a:firstRow>
  </a:tblStyle>
  <a:tblStyle styleId="{D6B0A444-BE85-4B0B-AF8B-2701F9732221}" styleName="Visme - Light">
    <a:wholeTbl>
      <a:tcTxStyle>
        <a:fontRef idx="minor">
          <a:srgbClr val="818181"/>
        </a:fontRef>
        <a:srgbClr val="818181"/>
      </a:tcTxStyle>
      <a:tcStyle>
        <a:tcBdr>
          <a:left>
            <a:ln w="12700" cmpd="sng">
              <a:solidFill>
                <a:srgbClr val="DAE4EA"/>
              </a:solidFill>
            </a:ln>
          </a:left>
          <a:right>
            <a:ln w="12700" cmpd="sng">
              <a:solidFill>
                <a:srgbClr val="DAE4EA"/>
              </a:solidFill>
            </a:ln>
          </a:right>
          <a:top>
            <a:ln w="12700" cmpd="sng">
              <a:solidFill>
                <a:srgbClr val="DAE4EA"/>
              </a:solidFill>
            </a:ln>
          </a:top>
          <a:bottom>
            <a:ln w="12700" cmpd="sng">
              <a:solidFill>
                <a:srgbClr val="DAE4EA"/>
              </a:solidFill>
            </a:ln>
          </a:bottom>
          <a:insideH>
            <a:ln w="12700" cmpd="sng">
              <a:solidFill>
                <a:srgbClr val="DAE4EA"/>
              </a:solidFill>
            </a:ln>
          </a:insideH>
          <a:insideV>
            <a:ln w="12700" cmpd="sng">
              <a:solidFill>
                <a:srgbClr val="DAE4EA"/>
              </a:solidFill>
            </a:ln>
          </a:insideV>
        </a:tcBdr>
        <a:fill>
          <a:solidFill>
            <a:srgbClr val="DAE4EA"/>
          </a:solidFill>
        </a:fill>
      </a:tcStyle>
    </a:wholeTbl>
    <a:firstRow>
      <a:tcTxStyle b="on">
        <a:fontRef idx="minor">
          <a:srgbClr val="818181"/>
        </a:fontRef>
        <a:srgbClr val="818181"/>
      </a:tcTxStyle>
      <a:tcStyle>
        <a:tcBdr/>
      </a:tcStyle>
    </a:firstRow>
  </a:tblStyle>
  <a:tblStyle styleId="{D801C701-60A8-4CDB-9F91-86469C498BE4}" styleName="Visme - Dark with blue">
    <a:wholeTbl>
      <a:tcTxStyle>
        <a:fontRef idx="minor">
          <a:prstClr val="white"/>
        </a:fontRef>
        <a:prstClr val="white"/>
      </a:tcTxStyle>
      <a:tcStyle>
        <a:tcBdr>
          <a:left>
            <a:ln w="12700" cmpd="sng">
              <a:solidFill>
                <a:srgbClr val="DAE4EA"/>
              </a:solidFill>
            </a:ln>
          </a:left>
          <a:right>
            <a:ln w="12700" cmpd="sng">
              <a:solidFill>
                <a:srgbClr val="DAE4EA"/>
              </a:solidFill>
            </a:ln>
          </a:right>
          <a:top>
            <a:ln w="12700" cmpd="sng">
              <a:solidFill>
                <a:srgbClr val="DAE4EA"/>
              </a:solidFill>
            </a:ln>
          </a:top>
          <a:bottom>
            <a:ln w="12700" cmpd="sng">
              <a:solidFill>
                <a:srgbClr val="DAE4EA"/>
              </a:solidFill>
            </a:ln>
          </a:bottom>
          <a:insideH>
            <a:ln w="12700" cmpd="sng">
              <a:solidFill>
                <a:srgbClr val="DAE4EA"/>
              </a:solidFill>
            </a:ln>
          </a:insideH>
          <a:insideV>
            <a:ln w="12700" cmpd="sng">
              <a:solidFill>
                <a:srgbClr val="DAE4EA"/>
              </a:solidFill>
            </a:ln>
          </a:insideV>
        </a:tcBdr>
        <a:fill>
          <a:solidFill>
            <a:srgbClr val="717274"/>
          </a:solidFill>
        </a:fill>
      </a:tcStyle>
    </a:wholeTbl>
    <a:firstRow>
      <a:tcTxStyle b="on">
        <a:fontRef idx="minor">
          <a:srgbClr val="FFFFFF"/>
        </a:fontRef>
        <a:srgbClr val="FFFFFF"/>
      </a:tcTxStyle>
      <a:tcStyle>
        <a:tcBdr/>
        <a:fill>
          <a:solidFill>
            <a:srgbClr val="40A0F7"/>
          </a:solidFill>
        </a:fill>
      </a:tcStyle>
    </a:firstRow>
  </a:tblStyle>
  <a:tblStyle styleId="{CB79AEA9-4FA3-4525-A49E-7F1D2E6B107D}" styleName="Visme - Blue with Navy">
    <a:wholeTbl>
      <a:tcTxStyle>
        <a:fontRef idx="minor">
          <a:prstClr val="white"/>
        </a:fontRef>
        <a:prstClr val="white"/>
      </a:tcTxStyle>
      <a:tcStyle>
        <a:tcBdr>
          <a:left>
            <a:ln w="12700" cmpd="sng">
              <a:solidFill>
                <a:srgbClr val="DAE4EA"/>
              </a:solidFill>
            </a:ln>
          </a:left>
          <a:right>
            <a:ln w="12700" cmpd="sng">
              <a:solidFill>
                <a:srgbClr val="DAE4EA"/>
              </a:solidFill>
            </a:ln>
          </a:right>
          <a:top>
            <a:ln w="12700" cmpd="sng">
              <a:solidFill>
                <a:srgbClr val="DAE4EA"/>
              </a:solidFill>
            </a:ln>
          </a:top>
          <a:bottom>
            <a:ln w="12700" cmpd="sng">
              <a:solidFill>
                <a:srgbClr val="DAE4EA"/>
              </a:solidFill>
            </a:ln>
          </a:bottom>
          <a:insideH>
            <a:ln w="12700" cmpd="sng">
              <a:solidFill>
                <a:srgbClr val="DAE4EA"/>
              </a:solidFill>
            </a:ln>
          </a:insideH>
          <a:insideV>
            <a:ln w="12700" cmpd="sng">
              <a:solidFill>
                <a:srgbClr val="DAE4EA"/>
              </a:solidFill>
            </a:ln>
          </a:insideV>
        </a:tcBdr>
        <a:fill>
          <a:solidFill>
            <a:srgbClr val="3498DB"/>
          </a:solidFill>
        </a:fill>
      </a:tcStyle>
    </a:wholeTbl>
    <a:firstRow>
      <a:tcStyle>
        <a:tcBdr/>
        <a:fill>
          <a:solidFill>
            <a:srgbClr val="343F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5" d="100"/>
          <a:sy n="105" d="100"/>
        </p:scale>
        <p:origin x="3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A429A-90FE-4F33-893D-5F2AADB556A3}" type="datetimeFigureOut">
              <a:rPr lang="en-US"/>
              <a:t>10/4/21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38AFD9-D5DB-4A47-A4BE-251B4DF1413A}" type="slidenum">
              <a:rPr lang="en-US"/>
              <a:t>‹#›</a:t>
            </a:fld>
            <a:endParaRPr lang="en-US"/>
          </a:p>
        </p:txBody>
      </p:sp>
    </p:spTree>
    <p:extLst>
      <p:ext uri="{BB962C8B-B14F-4D97-AF65-F5344CB8AC3E}">
        <p14:creationId xmlns:p14="http://schemas.microsoft.com/office/powerpoint/2010/main" val="3506871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1</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2</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3</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4</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5</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6</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7</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8</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9</a:t>
            </a:fld>
            <a:endParaRPr lang="en-US"/>
          </a:p>
        </p:txBody>
      </p:sp>
    </p:spTree>
    <p:extLst>
      <p:ext uri="{BB962C8B-B14F-4D97-AF65-F5344CB8AC3E}">
        <p14:creationId xmlns:p14="http://schemas.microsoft.com/office/powerpoint/2010/main" val="174360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t>Title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Subtitle</a:t>
            </a:r>
          </a:p>
        </p:txBody>
      </p:sp>
      <p:sp>
        <p:nvSpPr>
          <p:cNvPr id="4" name="Date placeholder 3"/>
          <p:cNvSpPr>
            <a:spLocks noGrp="1"/>
          </p:cNvSpPr>
          <p:nvPr>
            <p:ph type="dt" sz="half" idx="10"/>
          </p:nvPr>
        </p:nvSpPr>
        <p:spPr/>
        <p:txBody>
          <a:bodyPr/>
          <a:lstStyle/>
          <a:p>
            <a:fld id="{1A2F0B57-8E6A-4005-9EDD-D258F6CC94AB}" type="datetimeFigureOut">
              <a:rPr lang="en-US" smtClean="0"/>
              <a:t>10/4/21</a:t>
            </a:fld>
            <a:endParaRPr/>
          </a:p>
        </p:txBody>
      </p:sp>
      <p:sp>
        <p:nvSpPr>
          <p:cNvPr id="5" name="Bottom colontitle 4"/>
          <p:cNvSpPr>
            <a:spLocks noGrp="1"/>
          </p:cNvSpPr>
          <p:nvPr>
            <p:ph type="ftr" sz="quarter" idx="11"/>
          </p:nvPr>
        </p:nvSpPr>
        <p:spPr/>
        <p:txBody>
          <a:bodyPr/>
          <a:lstStyle/>
          <a:p>
            <a:endParaRPr/>
          </a:p>
        </p:txBody>
      </p:sp>
      <p:sp>
        <p:nvSpPr>
          <p:cNvPr id="6" name="Slide number 5"/>
          <p:cNvSpPr>
            <a:spLocks noGrp="1"/>
          </p:cNvSpPr>
          <p:nvPr>
            <p:ph type="sldNum" sz="quarter" idx="12"/>
          </p:nvPr>
        </p:nvSpPr>
        <p:spPr/>
        <p:txBody>
          <a:bodyPr/>
          <a:lstStyle/>
          <a:p>
            <a:fld id="{6CB18C70-803E-428A-BAB3-289BE172EF8D}" type="slidenum">
              <a:rPr smtClean="0"/>
              <a:t>‹#›</a:t>
            </a:fld>
            <a:endParaRPr/>
          </a:p>
        </p:txBody>
      </p:sp>
    </p:spTree>
    <p:extLst>
      <p:ext uri="{BB962C8B-B14F-4D97-AF65-F5344CB8AC3E}">
        <p14:creationId xmlns:p14="http://schemas.microsoft.com/office/powerpoint/2010/main" val="45309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532436-246E-C341-8F9A-0B4F34C07184}" type="datetimeFigureOut">
              <a:rPr lang="en-US" smtClean="0"/>
              <a:pPr/>
              <a:t>10/4/21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332373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532436-246E-C341-8F9A-0B4F34C07184}" type="datetimeFigureOut">
              <a:rPr lang="en-US" smtClean="0"/>
              <a:pPr/>
              <a:t>10/4/21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59625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532436-246E-C341-8F9A-0B4F34C07184}" type="datetimeFigureOut">
              <a:rPr lang="en-US" smtClean="0"/>
              <a:pPr/>
              <a:t>10/4/21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97326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532436-246E-C341-8F9A-0B4F34C07184}" type="datetimeFigureOut">
              <a:rPr lang="en-US" smtClean="0"/>
              <a:pPr/>
              <a:t>10/4/21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33803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532436-246E-C341-8F9A-0B4F34C07184}" type="datetimeFigureOut">
              <a:rPr lang="en-US" smtClean="0"/>
              <a:pPr/>
              <a:t>10/4/21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369611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532436-246E-C341-8F9A-0B4F34C07184}" type="datetimeFigureOut">
              <a:rPr lang="en-US" smtClean="0"/>
              <a:pPr/>
              <a:t>10/4/21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4146449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532436-246E-C341-8F9A-0B4F34C07184}" type="datetimeFigureOut">
              <a:rPr lang="en-US" smtClean="0"/>
              <a:pPr/>
              <a:t>10/4/21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2854692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532436-246E-C341-8F9A-0B4F34C07184}" type="datetimeFigureOut">
              <a:rPr lang="en-US" smtClean="0"/>
              <a:pPr/>
              <a:t>10/4/21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1137004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532436-246E-C341-8F9A-0B4F34C07184}" type="datetimeFigureOut">
              <a:rPr lang="en-US" smtClean="0"/>
              <a:pPr/>
              <a:t>10/4/21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660093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532436-246E-C341-8F9A-0B4F34C07184}" type="datetimeFigureOut">
              <a:rPr lang="en-US" smtClean="0"/>
              <a:pPr/>
              <a:t>10/4/21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6943E6-0357-1B40-8726-50F09ABBA837}" type="slidenum">
              <a:rPr lang="en-US" smtClean="0"/>
              <a:pPr/>
              <a:t>‹#›</a:t>
            </a:fld>
            <a:endParaRPr lang="en-US"/>
          </a:p>
        </p:txBody>
      </p:sp>
    </p:spTree>
    <p:extLst>
      <p:ext uri="{BB962C8B-B14F-4D97-AF65-F5344CB8AC3E}">
        <p14:creationId xmlns:p14="http://schemas.microsoft.com/office/powerpoint/2010/main" val="3775023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532436-246E-C341-8F9A-0B4F34C07184}" type="datetimeFigureOut">
              <a:rPr lang="en-US" smtClean="0"/>
              <a:pPr/>
              <a:t>10/4/21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943E6-0357-1B40-8726-50F09ABBA837}" type="slidenum">
              <a:rPr lang="en-US" smtClean="0"/>
              <a:pPr/>
              <a:t>‹#›</a:t>
            </a:fld>
            <a:endParaRPr lang="en-US"/>
          </a:p>
        </p:txBody>
      </p:sp>
    </p:spTree>
    <p:extLst>
      <p:ext uri="{BB962C8B-B14F-4D97-AF65-F5344CB8AC3E}">
        <p14:creationId xmlns:p14="http://schemas.microsoft.com/office/powerpoint/2010/main" val="1026902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Title"/>
        <p:cNvGrpSpPr/>
        <p:nvPr/>
      </p:nvGrpSpPr>
      <p:grpSpPr>
        <a:xfrm>
          <a:off x="0" y="0"/>
          <a:ext cx="0" cy="0"/>
          <a:chOff x="0" y="0"/>
          <a:chExt cx="0" cy="0"/>
        </a:xfrm>
      </p:grpSpPr>
      <p:pic>
        <p:nvPicPr>
          <p:cNvPr id="2" name="Shape-1"/>
          <p:cNvPicPr/>
          <p:nvPr/>
        </p:nvPicPr>
        <p:blipFill rotWithShape="1">
          <a:blip r:embed="rId4"/>
          <a:stretch>
            <a:fillRect/>
          </a:stretch>
        </p:blipFill>
        <p:spPr>
          <a:xfrm>
            <a:off x="5337937" y="5858501"/>
            <a:ext cx="2197640" cy="570249"/>
          </a:xfrm>
          <a:prstGeom prst="rect">
            <a:avLst/>
          </a:prstGeom>
        </p:spPr>
      </p:pic>
      <p:sp>
        <p:nvSpPr>
          <p:cNvPr id="3" name="Title"/>
          <p:cNvSpPr/>
          <p:nvPr/>
        </p:nvSpPr>
        <p:spPr>
          <a:xfrm>
            <a:off x="2695575" y="3114675"/>
            <a:ext cx="7620000" cy="1095375"/>
          </a:xfrm>
          <a:prstGeom prst="rect">
            <a:avLst/>
          </a:prstGeom>
        </p:spPr>
        <p:txBody>
          <a:bodyPr spcFirstLastPara="0" lIns="95250" tIns="0" rIns="95250" bIns="0" anchor="t"/>
          <a:lstStyle/>
          <a:p>
            <a:pPr algn="ctr" hangingPunct="0">
              <a:lnSpc>
                <a:spcPct val="100000"/>
              </a:lnSpc>
            </a:pPr>
            <a:r>
              <a:rPr sz="7200" spc="600">
                <a:solidFill>
                  <a:srgbClr val="C5C5C8"/>
                </a:solidFill>
                <a:latin typeface="Bentham"/>
                <a:ea typeface="+mn-ea"/>
                <a:cs typeface="Bentham"/>
              </a:rPr>
              <a:t>HOME</a:t>
            </a:r>
          </a:p>
        </p:txBody>
      </p:sp>
      <p:pic>
        <p:nvPicPr>
          <p:cNvPr id="4" name="Line-24"/>
          <p:cNvPicPr/>
          <p:nvPr/>
        </p:nvPicPr>
        <p:blipFill rotWithShape="1">
          <a:blip r:embed="rId5"/>
          <a:stretch>
            <a:fillRect/>
          </a:stretch>
        </p:blipFill>
        <p:spPr>
          <a:xfrm>
            <a:off x="3009900" y="2933700"/>
            <a:ext cx="3045374" cy="66587"/>
          </a:xfrm>
          <a:prstGeom prst="rect">
            <a:avLst/>
          </a:prstGeom>
        </p:spPr>
      </p:pic>
      <p:sp>
        <p:nvSpPr>
          <p:cNvPr id="5" name="Title copy"/>
          <p:cNvSpPr/>
          <p:nvPr/>
        </p:nvSpPr>
        <p:spPr>
          <a:xfrm>
            <a:off x="5876925" y="2638425"/>
            <a:ext cx="1104900" cy="685800"/>
          </a:xfrm>
          <a:prstGeom prst="rect">
            <a:avLst/>
          </a:prstGeom>
        </p:spPr>
        <p:txBody>
          <a:bodyPr spcFirstLastPara="0" lIns="95250" tIns="0" rIns="95250" bIns="0" anchor="t"/>
          <a:lstStyle/>
          <a:p>
            <a:pPr algn="ctr" hangingPunct="0">
              <a:lnSpc>
                <a:spcPct val="100000"/>
              </a:lnSpc>
            </a:pPr>
            <a:r>
              <a:rPr sz="4500" i="1">
                <a:solidFill>
                  <a:srgbClr val="C5C5C8"/>
                </a:solidFill>
                <a:latin typeface="Great Vibes"/>
                <a:ea typeface="+mn-ea"/>
                <a:cs typeface="Great Vibes"/>
              </a:rPr>
              <a:t>the</a:t>
            </a:r>
          </a:p>
        </p:txBody>
      </p:sp>
      <p:pic>
        <p:nvPicPr>
          <p:cNvPr id="6" name="Line-24"/>
          <p:cNvPicPr/>
          <p:nvPr/>
        </p:nvPicPr>
        <p:blipFill rotWithShape="1">
          <a:blip r:embed="rId5"/>
          <a:stretch>
            <a:fillRect/>
          </a:stretch>
        </p:blipFill>
        <p:spPr>
          <a:xfrm>
            <a:off x="6877050" y="2943225"/>
            <a:ext cx="3045374" cy="66587"/>
          </a:xfrm>
          <a:prstGeom prst="rect">
            <a:avLst/>
          </a:prstGeom>
        </p:spPr>
      </p:pic>
      <p:pic>
        <p:nvPicPr>
          <p:cNvPr id="7" name="Screenshot 2021-06-29 at 15.20.42"/>
          <p:cNvPicPr/>
          <p:nvPr/>
        </p:nvPicPr>
        <p:blipFill rotWithShape="1">
          <a:blip r:embed="rId6"/>
          <a:stretch>
            <a:fillRect/>
          </a:stretch>
        </p:blipFill>
        <p:spPr>
          <a:xfrm>
            <a:off x="5244849" y="5467350"/>
            <a:ext cx="2400300" cy="1171575"/>
          </a:xfrm>
          <a:prstGeom prst="rect">
            <a:avLst/>
          </a:prstGeom>
        </p:spPr>
      </p:pic>
    </p:spTree>
    <p:extLst>
      <p:ext uri="{BB962C8B-B14F-4D97-AF65-F5344CB8AC3E}">
        <p14:creationId xmlns:p14="http://schemas.microsoft.com/office/powerpoint/2010/main" val="3930024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596E"/>
        </a:solidFill>
        <a:effectLst/>
      </p:bgPr>
    </p:bg>
    <p:spTree>
      <p:nvGrpSpPr>
        <p:cNvPr id="1" name="Welcome"/>
        <p:cNvGrpSpPr/>
        <p:nvPr/>
      </p:nvGrpSpPr>
      <p:grpSpPr>
        <a:xfrm>
          <a:off x="0" y="0"/>
          <a:ext cx="0" cy="0"/>
          <a:chOff x="0" y="0"/>
          <a:chExt cx="0" cy="0"/>
        </a:xfrm>
      </p:grpSpPr>
      <p:pic>
        <p:nvPicPr>
          <p:cNvPr id="2" name="Line"/>
          <p:cNvPicPr/>
          <p:nvPr/>
        </p:nvPicPr>
        <p:blipFill rotWithShape="1">
          <a:blip r:embed="rId3"/>
          <a:stretch>
            <a:fillRect/>
          </a:stretch>
        </p:blipFill>
        <p:spPr>
          <a:xfrm>
            <a:off x="533400" y="533400"/>
            <a:ext cx="8915400" cy="5962650"/>
          </a:xfrm>
          <a:prstGeom prst="rect">
            <a:avLst/>
          </a:prstGeom>
        </p:spPr>
      </p:pic>
      <p:sp>
        <p:nvSpPr>
          <p:cNvPr id="3" name="Title copy"/>
          <p:cNvSpPr/>
          <p:nvPr/>
        </p:nvSpPr>
        <p:spPr>
          <a:xfrm>
            <a:off x="1005431" y="895350"/>
            <a:ext cx="5707810" cy="685800"/>
          </a:xfrm>
          <a:prstGeom prst="rect">
            <a:avLst/>
          </a:prstGeom>
        </p:spPr>
        <p:txBody>
          <a:bodyPr spcFirstLastPara="0" lIns="95250" tIns="0" rIns="95250" bIns="0" anchor="t"/>
          <a:lstStyle/>
          <a:p>
            <a:pPr algn="l" hangingPunct="0">
              <a:lnSpc>
                <a:spcPct val="100000"/>
              </a:lnSpc>
            </a:pPr>
            <a:r>
              <a:rPr sz="4500" spc="450">
                <a:solidFill>
                  <a:srgbClr val="FFFFFF"/>
                </a:solidFill>
                <a:latin typeface="Bentham"/>
                <a:ea typeface="+mn-ea"/>
                <a:cs typeface="Bentham"/>
              </a:rPr>
              <a:t>Who Are We?</a:t>
            </a:r>
          </a:p>
        </p:txBody>
      </p:sp>
      <p:sp>
        <p:nvSpPr>
          <p:cNvPr id="4" name="Body text copy"/>
          <p:cNvSpPr/>
          <p:nvPr/>
        </p:nvSpPr>
        <p:spPr>
          <a:xfrm>
            <a:off x="1008369" y="1752600"/>
            <a:ext cx="4805375" cy="3390900"/>
          </a:xfrm>
          <a:prstGeom prst="rect">
            <a:avLst/>
          </a:prstGeom>
        </p:spPr>
        <p:txBody>
          <a:bodyPr spcFirstLastPara="0" lIns="95250" tIns="95250" rIns="95250" bIns="0" anchor="t"/>
          <a:lstStyle/>
          <a:p>
            <a:pPr algn="l" hangingPunct="0">
              <a:lnSpc>
                <a:spcPct val="116667"/>
              </a:lnSpc>
            </a:pPr>
            <a:r>
              <a:rPr sz="1500">
                <a:solidFill>
                  <a:srgbClr val="DEDEDE"/>
                </a:solidFill>
                <a:latin typeface="Abel"/>
                <a:ea typeface="+mn-ea"/>
                <a:cs typeface="Abel"/>
              </a:rPr>
              <a:t>Boothwood White are a developer of a Code 5 equivalent, modular manufactured house which uses advanced technology to create a sustainable home.</a:t>
            </a:r>
          </a:p>
          <a:p>
            <a:pPr algn="l" hangingPunct="0">
              <a:lnSpc>
                <a:spcPct val="116667"/>
              </a:lnSpc>
            </a:pPr>
            <a:endParaRPr sz="1500">
              <a:solidFill>
                <a:srgbClr val="DEDEDE"/>
              </a:solidFill>
              <a:latin typeface="Abel"/>
              <a:ea typeface="+mn-ea"/>
              <a:cs typeface="Abel"/>
            </a:endParaRPr>
          </a:p>
          <a:p>
            <a:pPr algn="l" hangingPunct="0">
              <a:lnSpc>
                <a:spcPct val="116667"/>
              </a:lnSpc>
            </a:pPr>
            <a:r>
              <a:rPr sz="1500">
                <a:solidFill>
                  <a:srgbClr val="DEDEDE"/>
                </a:solidFill>
                <a:latin typeface="Abel"/>
                <a:ea typeface="+mn-ea"/>
                <a:cs typeface="Abel"/>
              </a:rPr>
              <a:t>The ethos of Boothwood White is to create sustainable and energy efficient spacious  homes to promote happier and healthier living.</a:t>
            </a:r>
          </a:p>
          <a:p>
            <a:pPr algn="l" hangingPunct="0">
              <a:lnSpc>
                <a:spcPct val="116667"/>
              </a:lnSpc>
            </a:pPr>
            <a:endParaRPr sz="1500">
              <a:solidFill>
                <a:srgbClr val="DEDEDE"/>
              </a:solidFill>
              <a:latin typeface="Abel"/>
              <a:ea typeface="+mn-ea"/>
              <a:cs typeface="Abel"/>
            </a:endParaRPr>
          </a:p>
          <a:p>
            <a:pPr algn="l" hangingPunct="0">
              <a:lnSpc>
                <a:spcPct val="116667"/>
              </a:lnSpc>
            </a:pPr>
            <a:r>
              <a:rPr sz="1500">
                <a:solidFill>
                  <a:srgbClr val="DEDEDE"/>
                </a:solidFill>
                <a:latin typeface="Abel"/>
                <a:ea typeface="+mn-ea"/>
                <a:cs typeface="Abel"/>
              </a:rPr>
              <a:t>Our offering is ‘The Home’ and the range consists of two, three or four-bedroom houses and one or two-bedroom apartments, manufactured to a precision standard for the social housing sector.</a:t>
            </a:r>
          </a:p>
        </p:txBody>
      </p:sp>
      <p:pic>
        <p:nvPicPr>
          <p:cNvPr id="5" name="07_Flat_Hand_globe"/>
          <p:cNvPicPr/>
          <p:nvPr/>
        </p:nvPicPr>
        <p:blipFill rotWithShape="1">
          <a:blip r:embed="rId4"/>
          <a:stretch>
            <a:fillRect/>
          </a:stretch>
        </p:blipFill>
        <p:spPr>
          <a:xfrm>
            <a:off x="6705600" y="1905000"/>
            <a:ext cx="5127749" cy="3763486"/>
          </a:xfrm>
          <a:prstGeom prst="rect">
            <a:avLst/>
          </a:prstGeom>
        </p:spPr>
      </p:pic>
    </p:spTree>
    <p:extLst>
      <p:ext uri="{BB962C8B-B14F-4D97-AF65-F5344CB8AC3E}">
        <p14:creationId xmlns:p14="http://schemas.microsoft.com/office/powerpoint/2010/main" val="393002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596E"/>
        </a:solidFill>
        <a:effectLst/>
      </p:bgPr>
    </p:bg>
    <p:spTree>
      <p:nvGrpSpPr>
        <p:cNvPr id="1" name="Timeline "/>
        <p:cNvGrpSpPr/>
        <p:nvPr/>
      </p:nvGrpSpPr>
      <p:grpSpPr>
        <a:xfrm>
          <a:off x="0" y="0"/>
          <a:ext cx="0" cy="0"/>
          <a:chOff x="0" y="0"/>
          <a:chExt cx="0" cy="0"/>
        </a:xfrm>
      </p:grpSpPr>
      <p:sp>
        <p:nvSpPr>
          <p:cNvPr id="2" name="Body text copy"/>
          <p:cNvSpPr/>
          <p:nvPr/>
        </p:nvSpPr>
        <p:spPr>
          <a:xfrm>
            <a:off x="9039225" y="4638675"/>
            <a:ext cx="2857500" cy="666750"/>
          </a:xfrm>
          <a:prstGeom prst="rect">
            <a:avLst/>
          </a:prstGeom>
        </p:spPr>
        <p:txBody>
          <a:bodyPr spcFirstLastPara="0" lIns="95250" tIns="47625" rIns="95250" bIns="0" anchor="t"/>
          <a:lstStyle/>
          <a:p>
            <a:pPr algn="ctr" hangingPunct="0">
              <a:lnSpc>
                <a:spcPct val="125000"/>
              </a:lnSpc>
            </a:pPr>
            <a:r>
              <a:rPr sz="1500">
                <a:solidFill>
                  <a:srgbClr val="F0F0F0"/>
                </a:solidFill>
                <a:latin typeface="Abel"/>
                <a:ea typeface="+mn-ea"/>
                <a:cs typeface="Abel"/>
              </a:rPr>
              <a:t>Planned the mission and built the Boothwood White Showhouse</a:t>
            </a:r>
          </a:p>
        </p:txBody>
      </p:sp>
      <p:sp>
        <p:nvSpPr>
          <p:cNvPr id="3" name="Body text copy"/>
          <p:cNvSpPr/>
          <p:nvPr/>
        </p:nvSpPr>
        <p:spPr>
          <a:xfrm>
            <a:off x="9039225" y="2324100"/>
            <a:ext cx="2857500" cy="438150"/>
          </a:xfrm>
          <a:prstGeom prst="rect">
            <a:avLst/>
          </a:prstGeom>
        </p:spPr>
        <p:txBody>
          <a:bodyPr spcFirstLastPara="0" lIns="95250" tIns="47625" rIns="95250" bIns="0" anchor="t"/>
          <a:lstStyle/>
          <a:p>
            <a:pPr algn="ctr" hangingPunct="0">
              <a:lnSpc>
                <a:spcPct val="100000"/>
              </a:lnSpc>
            </a:pPr>
            <a:r>
              <a:rPr sz="2250">
                <a:solidFill>
                  <a:srgbClr val="F0F0F0"/>
                </a:solidFill>
                <a:latin typeface="Bentham"/>
                <a:ea typeface="+mn-ea"/>
                <a:cs typeface="Bentham"/>
              </a:rPr>
              <a:t>2020</a:t>
            </a:r>
          </a:p>
        </p:txBody>
      </p:sp>
      <p:sp>
        <p:nvSpPr>
          <p:cNvPr id="4" name="Body text copy"/>
          <p:cNvSpPr/>
          <p:nvPr/>
        </p:nvSpPr>
        <p:spPr>
          <a:xfrm>
            <a:off x="5076825" y="4648200"/>
            <a:ext cx="2857500" cy="952500"/>
          </a:xfrm>
          <a:prstGeom prst="rect">
            <a:avLst/>
          </a:prstGeom>
        </p:spPr>
        <p:txBody>
          <a:bodyPr spcFirstLastPara="0" lIns="95250" tIns="47625" rIns="95250" bIns="0" anchor="t"/>
          <a:lstStyle/>
          <a:p>
            <a:pPr algn="ctr" hangingPunct="0">
              <a:lnSpc>
                <a:spcPct val="125000"/>
              </a:lnSpc>
            </a:pPr>
            <a:r>
              <a:rPr sz="1500">
                <a:solidFill>
                  <a:srgbClr val="F0F0F0"/>
                </a:solidFill>
                <a:latin typeface="Abel"/>
                <a:ea typeface="+mn-ea"/>
                <a:cs typeface="Abel"/>
              </a:rPr>
              <a:t>Watched and researched how the market moved and who was the target market</a:t>
            </a:r>
          </a:p>
        </p:txBody>
      </p:sp>
      <p:sp>
        <p:nvSpPr>
          <p:cNvPr id="5" name="Body text copy"/>
          <p:cNvSpPr/>
          <p:nvPr/>
        </p:nvSpPr>
        <p:spPr>
          <a:xfrm>
            <a:off x="5076825" y="2333625"/>
            <a:ext cx="2857500" cy="438150"/>
          </a:xfrm>
          <a:prstGeom prst="rect">
            <a:avLst/>
          </a:prstGeom>
        </p:spPr>
        <p:txBody>
          <a:bodyPr spcFirstLastPara="0" lIns="95250" tIns="47625" rIns="95250" bIns="0" anchor="t"/>
          <a:lstStyle/>
          <a:p>
            <a:pPr algn="ctr" hangingPunct="0">
              <a:lnSpc>
                <a:spcPct val="100000"/>
              </a:lnSpc>
            </a:pPr>
            <a:r>
              <a:rPr sz="2250">
                <a:solidFill>
                  <a:srgbClr val="F0F0F0"/>
                </a:solidFill>
                <a:latin typeface="Bentham"/>
                <a:ea typeface="+mn-ea"/>
                <a:cs typeface="Bentham"/>
              </a:rPr>
              <a:t>2019</a:t>
            </a:r>
          </a:p>
        </p:txBody>
      </p:sp>
      <p:sp>
        <p:nvSpPr>
          <p:cNvPr id="6" name="Body text copy"/>
          <p:cNvSpPr/>
          <p:nvPr/>
        </p:nvSpPr>
        <p:spPr>
          <a:xfrm>
            <a:off x="1104900" y="4657725"/>
            <a:ext cx="2857500" cy="1238250"/>
          </a:xfrm>
          <a:prstGeom prst="rect">
            <a:avLst/>
          </a:prstGeom>
        </p:spPr>
        <p:txBody>
          <a:bodyPr spcFirstLastPara="0" lIns="95250" tIns="47625" rIns="95250" bIns="0" anchor="t"/>
          <a:lstStyle/>
          <a:p>
            <a:pPr algn="ctr" hangingPunct="0">
              <a:lnSpc>
                <a:spcPct val="125000"/>
              </a:lnSpc>
            </a:pPr>
            <a:r>
              <a:rPr sz="1500">
                <a:solidFill>
                  <a:srgbClr val="F0F0F0"/>
                </a:solidFill>
                <a:latin typeface="Abel"/>
                <a:ea typeface="+mn-ea"/>
                <a:cs typeface="Abel"/>
              </a:rPr>
              <a:t>Became aware of the sustainability of the modular homes and how they could impact the future of housebuilding</a:t>
            </a:r>
          </a:p>
        </p:txBody>
      </p:sp>
      <p:sp>
        <p:nvSpPr>
          <p:cNvPr id="7" name="Body text copy"/>
          <p:cNvSpPr/>
          <p:nvPr/>
        </p:nvSpPr>
        <p:spPr>
          <a:xfrm>
            <a:off x="1104900" y="2343150"/>
            <a:ext cx="2857500" cy="438150"/>
          </a:xfrm>
          <a:prstGeom prst="rect">
            <a:avLst/>
          </a:prstGeom>
        </p:spPr>
        <p:txBody>
          <a:bodyPr spcFirstLastPara="0" lIns="95250" tIns="47625" rIns="95250" bIns="0" anchor="t"/>
          <a:lstStyle/>
          <a:p>
            <a:pPr algn="ctr" hangingPunct="0">
              <a:lnSpc>
                <a:spcPct val="100000"/>
              </a:lnSpc>
            </a:pPr>
            <a:r>
              <a:rPr sz="2250">
                <a:solidFill>
                  <a:srgbClr val="F0F0F0"/>
                </a:solidFill>
                <a:latin typeface="Bentham"/>
                <a:ea typeface="+mn-ea"/>
                <a:cs typeface="Bentham"/>
              </a:rPr>
              <a:t>2018</a:t>
            </a:r>
          </a:p>
        </p:txBody>
      </p:sp>
      <p:pic>
        <p:nvPicPr>
          <p:cNvPr id="8" name="Line-24"/>
          <p:cNvPicPr/>
          <p:nvPr/>
        </p:nvPicPr>
        <p:blipFill rotWithShape="1">
          <a:blip r:embed="rId3"/>
          <a:stretch>
            <a:fillRect/>
          </a:stretch>
        </p:blipFill>
        <p:spPr>
          <a:xfrm>
            <a:off x="-4601" y="3627200"/>
            <a:ext cx="12974340" cy="63166"/>
          </a:xfrm>
          <a:prstGeom prst="rect">
            <a:avLst/>
          </a:prstGeom>
        </p:spPr>
      </p:pic>
      <p:pic>
        <p:nvPicPr>
          <p:cNvPr id="9" name="StrokeSquare"/>
          <p:cNvPicPr/>
          <p:nvPr/>
        </p:nvPicPr>
        <p:blipFill rotWithShape="1">
          <a:blip r:embed="rId4"/>
          <a:stretch>
            <a:fillRect/>
          </a:stretch>
        </p:blipFill>
        <p:spPr>
          <a:xfrm rot="2700000">
            <a:off x="6012415" y="3180792"/>
            <a:ext cx="949805" cy="949805"/>
          </a:xfrm>
          <a:prstGeom prst="rect">
            <a:avLst/>
          </a:prstGeom>
        </p:spPr>
      </p:pic>
      <p:pic>
        <p:nvPicPr>
          <p:cNvPr id="10" name="StrokeSquare"/>
          <p:cNvPicPr/>
          <p:nvPr/>
        </p:nvPicPr>
        <p:blipFill rotWithShape="1">
          <a:blip r:embed="rId4"/>
          <a:stretch>
            <a:fillRect/>
          </a:stretch>
        </p:blipFill>
        <p:spPr>
          <a:xfrm rot="2700000">
            <a:off x="9958856" y="3180792"/>
            <a:ext cx="949805" cy="949805"/>
          </a:xfrm>
          <a:prstGeom prst="rect">
            <a:avLst/>
          </a:prstGeom>
        </p:spPr>
      </p:pic>
      <p:pic>
        <p:nvPicPr>
          <p:cNvPr id="11" name="StrokeSquare"/>
          <p:cNvPicPr/>
          <p:nvPr/>
        </p:nvPicPr>
        <p:blipFill rotWithShape="1">
          <a:blip r:embed="rId4"/>
          <a:stretch>
            <a:fillRect/>
          </a:stretch>
        </p:blipFill>
        <p:spPr>
          <a:xfrm rot="2700000">
            <a:off x="2065974" y="3190290"/>
            <a:ext cx="949805" cy="949805"/>
          </a:xfrm>
          <a:prstGeom prst="rect">
            <a:avLst/>
          </a:prstGeom>
        </p:spPr>
      </p:pic>
      <p:pic>
        <p:nvPicPr>
          <p:cNvPr id="12" name="Activities23-O"/>
          <p:cNvPicPr/>
          <p:nvPr/>
        </p:nvPicPr>
        <p:blipFill rotWithShape="1">
          <a:blip r:embed="rId5"/>
          <a:stretch>
            <a:fillRect/>
          </a:stretch>
        </p:blipFill>
        <p:spPr>
          <a:xfrm>
            <a:off x="10205805" y="3389749"/>
            <a:ext cx="473032" cy="537536"/>
          </a:xfrm>
          <a:prstGeom prst="rect">
            <a:avLst/>
          </a:prstGeom>
        </p:spPr>
      </p:pic>
      <p:pic>
        <p:nvPicPr>
          <p:cNvPr id="13" name="Marketing36-O"/>
          <p:cNvPicPr/>
          <p:nvPr/>
        </p:nvPicPr>
        <p:blipFill rotWithShape="1">
          <a:blip r:embed="rId6"/>
          <a:stretch>
            <a:fillRect/>
          </a:stretch>
        </p:blipFill>
        <p:spPr>
          <a:xfrm>
            <a:off x="6273611" y="3370753"/>
            <a:ext cx="419116" cy="489621"/>
          </a:xfrm>
          <a:prstGeom prst="rect">
            <a:avLst/>
          </a:prstGeom>
        </p:spPr>
      </p:pic>
      <p:pic>
        <p:nvPicPr>
          <p:cNvPr id="14" name="BusinessOutline10"/>
          <p:cNvPicPr/>
          <p:nvPr/>
        </p:nvPicPr>
        <p:blipFill rotWithShape="1">
          <a:blip r:embed="rId7"/>
          <a:stretch>
            <a:fillRect/>
          </a:stretch>
        </p:blipFill>
        <p:spPr>
          <a:xfrm>
            <a:off x="2312923" y="3380251"/>
            <a:ext cx="419514" cy="559351"/>
          </a:xfrm>
          <a:prstGeom prst="rect">
            <a:avLst/>
          </a:prstGeom>
        </p:spPr>
      </p:pic>
      <p:pic>
        <p:nvPicPr>
          <p:cNvPr id="15" name="06_Flat_Idea"/>
          <p:cNvPicPr/>
          <p:nvPr/>
        </p:nvPicPr>
        <p:blipFill rotWithShape="1">
          <a:blip r:embed="rId8"/>
          <a:stretch>
            <a:fillRect/>
          </a:stretch>
        </p:blipFill>
        <p:spPr>
          <a:xfrm>
            <a:off x="1884142" y="2914650"/>
            <a:ext cx="1299667" cy="1513371"/>
          </a:xfrm>
          <a:prstGeom prst="rect">
            <a:avLst/>
          </a:prstGeom>
        </p:spPr>
      </p:pic>
      <p:pic>
        <p:nvPicPr>
          <p:cNvPr id="16" name="16_Flat_Target"/>
          <p:cNvPicPr/>
          <p:nvPr/>
        </p:nvPicPr>
        <p:blipFill rotWithShape="1">
          <a:blip r:embed="rId9"/>
          <a:stretch>
            <a:fillRect/>
          </a:stretch>
        </p:blipFill>
        <p:spPr>
          <a:xfrm>
            <a:off x="5686425" y="3105150"/>
            <a:ext cx="1818003" cy="1328713"/>
          </a:xfrm>
          <a:prstGeom prst="rect">
            <a:avLst/>
          </a:prstGeom>
        </p:spPr>
      </p:pic>
      <p:pic>
        <p:nvPicPr>
          <p:cNvPr id="17" name="17_Flat_Mission"/>
          <p:cNvPicPr/>
          <p:nvPr/>
        </p:nvPicPr>
        <p:blipFill rotWithShape="1">
          <a:blip r:embed="rId10"/>
          <a:stretch>
            <a:fillRect/>
          </a:stretch>
        </p:blipFill>
        <p:spPr>
          <a:xfrm>
            <a:off x="9382125" y="2886075"/>
            <a:ext cx="1926918" cy="1325786"/>
          </a:xfrm>
          <a:prstGeom prst="rect">
            <a:avLst/>
          </a:prstGeom>
        </p:spPr>
      </p:pic>
    </p:spTree>
    <p:extLst>
      <p:ext uri="{BB962C8B-B14F-4D97-AF65-F5344CB8AC3E}">
        <p14:creationId xmlns:p14="http://schemas.microsoft.com/office/powerpoint/2010/main" val="393002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596E"/>
        </a:solidFill>
        <a:effectLst/>
      </p:bgPr>
    </p:bg>
    <p:spTree>
      <p:nvGrpSpPr>
        <p:cNvPr id="1" name="Welcome"/>
        <p:cNvGrpSpPr/>
        <p:nvPr/>
      </p:nvGrpSpPr>
      <p:grpSpPr>
        <a:xfrm>
          <a:off x="0" y="0"/>
          <a:ext cx="0" cy="0"/>
          <a:chOff x="0" y="0"/>
          <a:chExt cx="0" cy="0"/>
        </a:xfrm>
      </p:grpSpPr>
      <p:pic>
        <p:nvPicPr>
          <p:cNvPr id="2" name="Screenshot 2021-07-20 at 12.19.30"/>
          <p:cNvPicPr/>
          <p:nvPr/>
        </p:nvPicPr>
        <p:blipFill rotWithShape="1">
          <a:blip r:embed="rId3"/>
          <a:stretch>
            <a:fillRect/>
          </a:stretch>
        </p:blipFill>
        <p:spPr>
          <a:xfrm>
            <a:off x="6992957" y="1209675"/>
            <a:ext cx="5476875" cy="4333875"/>
          </a:xfrm>
          <a:prstGeom prst="rect">
            <a:avLst/>
          </a:prstGeom>
        </p:spPr>
      </p:pic>
      <p:pic>
        <p:nvPicPr>
          <p:cNvPr id="3" name="Line"/>
          <p:cNvPicPr/>
          <p:nvPr/>
        </p:nvPicPr>
        <p:blipFill rotWithShape="1">
          <a:blip r:embed="rId4"/>
          <a:stretch>
            <a:fillRect/>
          </a:stretch>
        </p:blipFill>
        <p:spPr>
          <a:xfrm>
            <a:off x="533400" y="533400"/>
            <a:ext cx="8915400" cy="5962650"/>
          </a:xfrm>
          <a:prstGeom prst="rect">
            <a:avLst/>
          </a:prstGeom>
        </p:spPr>
      </p:pic>
      <p:sp>
        <p:nvSpPr>
          <p:cNvPr id="4" name="Title copy"/>
          <p:cNvSpPr/>
          <p:nvPr/>
        </p:nvSpPr>
        <p:spPr>
          <a:xfrm>
            <a:off x="733425" y="819150"/>
            <a:ext cx="5707810" cy="685800"/>
          </a:xfrm>
          <a:prstGeom prst="rect">
            <a:avLst/>
          </a:prstGeom>
        </p:spPr>
        <p:txBody>
          <a:bodyPr spcFirstLastPara="0" lIns="95250" tIns="0" rIns="95250" bIns="0" anchor="t"/>
          <a:lstStyle/>
          <a:p>
            <a:pPr algn="l" hangingPunct="0">
              <a:lnSpc>
                <a:spcPct val="100000"/>
              </a:lnSpc>
            </a:pPr>
            <a:r>
              <a:rPr sz="4500" spc="450">
                <a:solidFill>
                  <a:srgbClr val="FFFFFF"/>
                </a:solidFill>
                <a:latin typeface="Bentham"/>
                <a:ea typeface="+mn-ea"/>
                <a:cs typeface="Bentham"/>
              </a:rPr>
              <a:t>Our Product</a:t>
            </a:r>
          </a:p>
        </p:txBody>
      </p:sp>
      <p:sp>
        <p:nvSpPr>
          <p:cNvPr id="5" name="Body text copy"/>
          <p:cNvSpPr/>
          <p:nvPr/>
        </p:nvSpPr>
        <p:spPr>
          <a:xfrm>
            <a:off x="619125" y="1647825"/>
            <a:ext cx="6245083" cy="3648075"/>
          </a:xfrm>
          <a:prstGeom prst="rect">
            <a:avLst/>
          </a:prstGeom>
        </p:spPr>
        <p:txBody>
          <a:bodyPr spcFirstLastPara="0" lIns="95250" tIns="95250" rIns="95250" bIns="0" anchor="t"/>
          <a:lstStyle/>
          <a:p>
            <a:pPr marL="228600" indent="-228600" algn="l" hangingPunct="0">
              <a:lnSpc>
                <a:spcPct val="116667"/>
              </a:lnSpc>
              <a:buClr>
                <a:srgbClr val="DEDEDE"/>
              </a:buClr>
              <a:buFont typeface="Courier New" panose="020B0604020202020204" pitchFamily="34" charset="0"/>
              <a:buChar char="o"/>
            </a:pPr>
            <a:r>
              <a:rPr sz="1800">
                <a:solidFill>
                  <a:srgbClr val="DEDEDE"/>
                </a:solidFill>
                <a:latin typeface="Abel"/>
                <a:ea typeface="+mn-ea"/>
                <a:cs typeface="Abel"/>
              </a:rPr>
              <a:t>We use Structural Insulated Panels (SIPS) that are lightweight, quick to erect and do not suffer from compression shrinkage and cold bridging associated with stud walls</a:t>
            </a:r>
          </a:p>
          <a:p>
            <a:pPr marL="228600" indent="-228600" algn="l" hangingPunct="0">
              <a:lnSpc>
                <a:spcPct val="116667"/>
              </a:lnSpc>
              <a:buClr>
                <a:srgbClr val="DEDEDE"/>
              </a:buClr>
              <a:buFont typeface="Courier New" panose="020B0604020202020204" pitchFamily="34" charset="0"/>
              <a:buChar char="o"/>
            </a:pPr>
            <a:r>
              <a:rPr sz="1800">
                <a:solidFill>
                  <a:srgbClr val="DEDEDE"/>
                </a:solidFill>
                <a:latin typeface="Abel"/>
                <a:ea typeface="+mn-ea"/>
                <a:cs typeface="Abel"/>
              </a:rPr>
              <a:t>Deliver to site in panel form which reduces our carbon footprint on transportation</a:t>
            </a:r>
          </a:p>
          <a:p>
            <a:pPr marL="228600" indent="-228600" algn="l" hangingPunct="0">
              <a:lnSpc>
                <a:spcPct val="116667"/>
              </a:lnSpc>
              <a:buClr>
                <a:srgbClr val="DEDEDE"/>
              </a:buClr>
              <a:buFont typeface="Courier New" panose="020B0604020202020204" pitchFamily="34" charset="0"/>
              <a:buChar char="o"/>
            </a:pPr>
            <a:r>
              <a:rPr sz="1800">
                <a:solidFill>
                  <a:srgbClr val="DEDEDE"/>
                </a:solidFill>
                <a:latin typeface="Abel"/>
                <a:ea typeface="+mn-ea"/>
                <a:cs typeface="Abel"/>
              </a:rPr>
              <a:t>SAP rating of 92 which represents an average SAP/EPC rating of Band A</a:t>
            </a:r>
          </a:p>
          <a:p>
            <a:pPr marL="228600" indent="-228600" algn="l" hangingPunct="0">
              <a:lnSpc>
                <a:spcPct val="116667"/>
              </a:lnSpc>
              <a:buClr>
                <a:srgbClr val="DEDEDE"/>
              </a:buClr>
              <a:buFont typeface="Courier New" panose="020B0604020202020204" pitchFamily="34" charset="0"/>
              <a:buChar char="o"/>
            </a:pPr>
            <a:r>
              <a:rPr sz="1800">
                <a:solidFill>
                  <a:srgbClr val="DEDEDE"/>
                </a:solidFill>
                <a:latin typeface="Abel"/>
                <a:ea typeface="+mn-ea"/>
                <a:cs typeface="Abel"/>
              </a:rPr>
              <a:t>Our panels are built to specific sizes which reduce waste and allow us to provide larger homes</a:t>
            </a:r>
          </a:p>
          <a:p>
            <a:pPr marL="228600" indent="-228600" algn="l" hangingPunct="0">
              <a:lnSpc>
                <a:spcPct val="116667"/>
              </a:lnSpc>
              <a:buClr>
                <a:srgbClr val="DEDEDE"/>
              </a:buClr>
              <a:buFont typeface="Courier New" panose="020B0604020202020204" pitchFamily="34" charset="0"/>
              <a:buChar char="o"/>
            </a:pPr>
            <a:r>
              <a:rPr sz="1800">
                <a:solidFill>
                  <a:srgbClr val="DEDEDE"/>
                </a:solidFill>
                <a:latin typeface="Abel"/>
                <a:ea typeface="+mn-ea"/>
                <a:cs typeface="Abel"/>
              </a:rPr>
              <a:t>We install solar panels with a smart home automation system to allow families to create and manage their own energy</a:t>
            </a:r>
          </a:p>
        </p:txBody>
      </p:sp>
    </p:spTree>
    <p:extLst>
      <p:ext uri="{BB962C8B-B14F-4D97-AF65-F5344CB8AC3E}">
        <p14:creationId xmlns:p14="http://schemas.microsoft.com/office/powerpoint/2010/main" val="3930024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596E"/>
        </a:solidFill>
        <a:effectLst/>
      </p:bgPr>
    </p:bg>
    <p:spTree>
      <p:nvGrpSpPr>
        <p:cNvPr id="1" name="Welcome copy 2"/>
        <p:cNvGrpSpPr/>
        <p:nvPr/>
      </p:nvGrpSpPr>
      <p:grpSpPr>
        <a:xfrm>
          <a:off x="0" y="0"/>
          <a:ext cx="0" cy="0"/>
          <a:chOff x="0" y="0"/>
          <a:chExt cx="0" cy="0"/>
        </a:xfrm>
      </p:grpSpPr>
      <p:pic>
        <p:nvPicPr>
          <p:cNvPr id="2" name="Line"/>
          <p:cNvPicPr/>
          <p:nvPr/>
        </p:nvPicPr>
        <p:blipFill rotWithShape="1">
          <a:blip r:embed="rId3"/>
          <a:stretch>
            <a:fillRect/>
          </a:stretch>
        </p:blipFill>
        <p:spPr>
          <a:xfrm>
            <a:off x="545592" y="413924"/>
            <a:ext cx="8915400" cy="6647688"/>
          </a:xfrm>
          <a:prstGeom prst="rect">
            <a:avLst/>
          </a:prstGeom>
        </p:spPr>
      </p:pic>
      <p:sp>
        <p:nvSpPr>
          <p:cNvPr id="3" name="Title copy"/>
          <p:cNvSpPr/>
          <p:nvPr/>
        </p:nvSpPr>
        <p:spPr>
          <a:xfrm>
            <a:off x="809625" y="697500"/>
            <a:ext cx="7365094" cy="685800"/>
          </a:xfrm>
          <a:prstGeom prst="rect">
            <a:avLst/>
          </a:prstGeom>
        </p:spPr>
        <p:txBody>
          <a:bodyPr spcFirstLastPara="0" lIns="95250" tIns="0" rIns="95250" bIns="0" anchor="t"/>
          <a:lstStyle/>
          <a:p>
            <a:pPr algn="l" hangingPunct="0">
              <a:lnSpc>
                <a:spcPct val="100000"/>
              </a:lnSpc>
            </a:pPr>
            <a:r>
              <a:rPr sz="4500" spc="450" dirty="0">
                <a:solidFill>
                  <a:srgbClr val="FFFFFF"/>
                </a:solidFill>
                <a:latin typeface="Bentham"/>
                <a:ea typeface="+mn-ea"/>
                <a:cs typeface="Bentham"/>
              </a:rPr>
              <a:t>Why Are We Different?</a:t>
            </a:r>
          </a:p>
        </p:txBody>
      </p:sp>
      <p:sp>
        <p:nvSpPr>
          <p:cNvPr id="4" name="Body text copy"/>
          <p:cNvSpPr/>
          <p:nvPr/>
        </p:nvSpPr>
        <p:spPr>
          <a:xfrm>
            <a:off x="809625" y="1383300"/>
            <a:ext cx="5399499" cy="4762500"/>
          </a:xfrm>
          <a:prstGeom prst="rect">
            <a:avLst/>
          </a:prstGeom>
        </p:spPr>
        <p:txBody>
          <a:bodyPr spcFirstLastPara="0" lIns="95250" tIns="95250" rIns="95250" bIns="0" anchor="t"/>
          <a:lstStyle/>
          <a:p>
            <a:pPr algn="l" hangingPunct="0">
              <a:lnSpc>
                <a:spcPct val="116667"/>
              </a:lnSpc>
            </a:pPr>
            <a:r>
              <a:rPr sz="1650" dirty="0">
                <a:solidFill>
                  <a:srgbClr val="DEDEDE"/>
                </a:solidFill>
                <a:latin typeface="Abel"/>
                <a:ea typeface="+mn-ea"/>
                <a:cs typeface="Abel"/>
              </a:rPr>
              <a:t>The majority of Modular home suppliers are volumetric which means that although their homes are low to zero carbon and energy efficient, the method of transporting to site is far from. . As BWI construct the majority of the homes on site, this cuts down not only the delivery costs, but the energy consumed to get the materials to site.</a:t>
            </a:r>
          </a:p>
          <a:p>
            <a:pPr algn="l" hangingPunct="0">
              <a:lnSpc>
                <a:spcPct val="116667"/>
              </a:lnSpc>
            </a:pPr>
            <a:r>
              <a:rPr sz="1650" dirty="0">
                <a:solidFill>
                  <a:srgbClr val="DEDEDE"/>
                </a:solidFill>
                <a:latin typeface="Abel"/>
                <a:ea typeface="+mn-ea"/>
                <a:cs typeface="Abel"/>
              </a:rPr>
              <a:t> </a:t>
            </a:r>
          </a:p>
          <a:p>
            <a:pPr algn="l" hangingPunct="0">
              <a:lnSpc>
                <a:spcPct val="116667"/>
              </a:lnSpc>
            </a:pPr>
            <a:r>
              <a:rPr sz="1650" dirty="0">
                <a:solidFill>
                  <a:srgbClr val="DEDEDE"/>
                </a:solidFill>
                <a:latin typeface="Abel"/>
                <a:ea typeface="+mn-ea"/>
                <a:cs typeface="Abel"/>
              </a:rPr>
              <a:t>In housebuilding in general, it seems that the norm is to comply with the government standard minimum only, in terms of size required. The ethos of BWI is to go above the industry standard giving families homes that are not only more spacious, but highly energy efficient to reduce fuel poverty. </a:t>
            </a:r>
          </a:p>
          <a:p>
            <a:pPr algn="l" hangingPunct="0">
              <a:lnSpc>
                <a:spcPct val="116667"/>
              </a:lnSpc>
            </a:pPr>
            <a:endParaRPr sz="1650" dirty="0">
              <a:solidFill>
                <a:srgbClr val="DEDEDE"/>
              </a:solidFill>
              <a:latin typeface="Abel"/>
              <a:ea typeface="+mn-ea"/>
              <a:cs typeface="Abel"/>
            </a:endParaRPr>
          </a:p>
          <a:p>
            <a:pPr algn="l" hangingPunct="0">
              <a:lnSpc>
                <a:spcPct val="116667"/>
              </a:lnSpc>
            </a:pPr>
            <a:r>
              <a:rPr sz="1650" dirty="0">
                <a:solidFill>
                  <a:srgbClr val="DEDEDE"/>
                </a:solidFill>
                <a:latin typeface="Abel"/>
                <a:ea typeface="+mn-ea"/>
                <a:cs typeface="Abel"/>
              </a:rPr>
              <a:t>As we build on site, we are not restricted by the size of box delivered to site.</a:t>
            </a:r>
            <a:endParaRPr lang="en-GB" sz="1650" dirty="0">
              <a:solidFill>
                <a:srgbClr val="DEDEDE"/>
              </a:solidFill>
              <a:latin typeface="Abel"/>
              <a:ea typeface="+mn-ea"/>
              <a:cs typeface="Abel"/>
            </a:endParaRPr>
          </a:p>
          <a:p>
            <a:pPr algn="l" hangingPunct="0">
              <a:lnSpc>
                <a:spcPct val="116667"/>
              </a:lnSpc>
            </a:pPr>
            <a:endParaRPr lang="en-GB" sz="1650" dirty="0">
              <a:solidFill>
                <a:srgbClr val="DEDEDE"/>
              </a:solidFill>
              <a:latin typeface="Abel"/>
              <a:ea typeface="+mn-ea"/>
              <a:cs typeface="Abel"/>
            </a:endParaRPr>
          </a:p>
          <a:p>
            <a:pPr algn="l" hangingPunct="0">
              <a:lnSpc>
                <a:spcPct val="116667"/>
              </a:lnSpc>
            </a:pPr>
            <a:r>
              <a:rPr lang="en-GB" sz="1650" dirty="0">
                <a:solidFill>
                  <a:srgbClr val="DEDEDE"/>
                </a:solidFill>
                <a:latin typeface="Abel"/>
                <a:cs typeface="Abel"/>
              </a:rPr>
              <a:t>This also allows us to build on small sites of anything from two houses.</a:t>
            </a:r>
            <a:endParaRPr sz="1650" dirty="0">
              <a:solidFill>
                <a:srgbClr val="DEDEDE"/>
              </a:solidFill>
              <a:latin typeface="Abel"/>
              <a:ea typeface="+mn-ea"/>
              <a:cs typeface="Abel"/>
            </a:endParaRPr>
          </a:p>
          <a:p>
            <a:pPr algn="l" hangingPunct="0">
              <a:lnSpc>
                <a:spcPct val="116667"/>
              </a:lnSpc>
            </a:pPr>
            <a:endParaRPr sz="1650" dirty="0">
              <a:solidFill>
                <a:srgbClr val="DEDEDE"/>
              </a:solidFill>
              <a:latin typeface="Abel"/>
              <a:ea typeface="+mn-ea"/>
              <a:cs typeface="Abel"/>
            </a:endParaRPr>
          </a:p>
        </p:txBody>
      </p:sp>
      <p:pic>
        <p:nvPicPr>
          <p:cNvPr id="5" name="07_Flat_Hand_globe"/>
          <p:cNvPicPr/>
          <p:nvPr/>
        </p:nvPicPr>
        <p:blipFill rotWithShape="1">
          <a:blip r:embed="rId4"/>
          <a:stretch>
            <a:fillRect/>
          </a:stretch>
        </p:blipFill>
        <p:spPr>
          <a:xfrm>
            <a:off x="7258050" y="1666875"/>
            <a:ext cx="5001404" cy="4141787"/>
          </a:xfrm>
          <a:prstGeom prst="rect">
            <a:avLst/>
          </a:prstGeom>
        </p:spPr>
      </p:pic>
    </p:spTree>
    <p:extLst>
      <p:ext uri="{BB962C8B-B14F-4D97-AF65-F5344CB8AC3E}">
        <p14:creationId xmlns:p14="http://schemas.microsoft.com/office/powerpoint/2010/main" val="393002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1596E"/>
        </a:solidFill>
        <a:effectLst/>
      </p:bgPr>
    </p:bg>
    <p:spTree>
      <p:nvGrpSpPr>
        <p:cNvPr id="1" name="Welcome copy 3"/>
        <p:cNvGrpSpPr/>
        <p:nvPr/>
      </p:nvGrpSpPr>
      <p:grpSpPr>
        <a:xfrm>
          <a:off x="0" y="0"/>
          <a:ext cx="0" cy="0"/>
          <a:chOff x="0" y="0"/>
          <a:chExt cx="0" cy="0"/>
        </a:xfrm>
      </p:grpSpPr>
      <p:pic>
        <p:nvPicPr>
          <p:cNvPr id="2" name="Screenshot 2021-07-20 at 17.55.05"/>
          <p:cNvPicPr/>
          <p:nvPr/>
        </p:nvPicPr>
        <p:blipFill rotWithShape="1">
          <a:blip r:embed="rId3"/>
          <a:stretch>
            <a:fillRect/>
          </a:stretch>
        </p:blipFill>
        <p:spPr>
          <a:xfrm>
            <a:off x="6992957" y="1209675"/>
            <a:ext cx="5323860" cy="4559968"/>
          </a:xfrm>
          <a:prstGeom prst="rect">
            <a:avLst/>
          </a:prstGeom>
        </p:spPr>
      </p:pic>
      <p:pic>
        <p:nvPicPr>
          <p:cNvPr id="3" name="Line"/>
          <p:cNvPicPr/>
          <p:nvPr/>
        </p:nvPicPr>
        <p:blipFill rotWithShape="1">
          <a:blip r:embed="rId4"/>
          <a:stretch>
            <a:fillRect/>
          </a:stretch>
        </p:blipFill>
        <p:spPr>
          <a:xfrm>
            <a:off x="533400" y="533400"/>
            <a:ext cx="8915400" cy="5962650"/>
          </a:xfrm>
          <a:prstGeom prst="rect">
            <a:avLst/>
          </a:prstGeom>
        </p:spPr>
      </p:pic>
      <p:sp>
        <p:nvSpPr>
          <p:cNvPr id="4" name="Title copy"/>
          <p:cNvSpPr/>
          <p:nvPr/>
        </p:nvSpPr>
        <p:spPr>
          <a:xfrm>
            <a:off x="733425" y="819150"/>
            <a:ext cx="5707810" cy="1371600"/>
          </a:xfrm>
          <a:prstGeom prst="rect">
            <a:avLst/>
          </a:prstGeom>
        </p:spPr>
        <p:txBody>
          <a:bodyPr spcFirstLastPara="0" lIns="95250" tIns="0" rIns="95250" bIns="0" anchor="t"/>
          <a:lstStyle/>
          <a:p>
            <a:pPr algn="l" hangingPunct="0">
              <a:lnSpc>
                <a:spcPct val="100000"/>
              </a:lnSpc>
            </a:pPr>
            <a:r>
              <a:rPr sz="4500" spc="450">
                <a:solidFill>
                  <a:srgbClr val="FFFFFF"/>
                </a:solidFill>
                <a:latin typeface="Bentham"/>
                <a:ea typeface="+mn-ea"/>
                <a:cs typeface="Bentham"/>
              </a:rPr>
              <a:t>Wondrwall Home Automation</a:t>
            </a:r>
          </a:p>
        </p:txBody>
      </p:sp>
      <p:sp>
        <p:nvSpPr>
          <p:cNvPr id="5" name="Body text copy"/>
          <p:cNvSpPr/>
          <p:nvPr/>
        </p:nvSpPr>
        <p:spPr>
          <a:xfrm>
            <a:off x="638175" y="2333625"/>
            <a:ext cx="6245083" cy="3905250"/>
          </a:xfrm>
          <a:prstGeom prst="rect">
            <a:avLst/>
          </a:prstGeom>
        </p:spPr>
        <p:txBody>
          <a:bodyPr spcFirstLastPara="0" lIns="95250" tIns="95250" rIns="95250" bIns="0" anchor="t"/>
          <a:lstStyle/>
          <a:p>
            <a:pPr marL="266700" indent="-266700" algn="l" hangingPunct="0">
              <a:lnSpc>
                <a:spcPct val="116667"/>
              </a:lnSpc>
              <a:buClr>
                <a:srgbClr val="DEDEDE"/>
              </a:buClr>
              <a:buFont typeface="Courier New" panose="020B0604020202020204" pitchFamily="34" charset="0"/>
              <a:buChar char="o"/>
            </a:pPr>
            <a:r>
              <a:rPr sz="2100">
                <a:solidFill>
                  <a:srgbClr val="DEDEDE"/>
                </a:solidFill>
                <a:latin typeface="Abel"/>
                <a:ea typeface="+mn-ea"/>
                <a:cs typeface="Abel"/>
              </a:rPr>
              <a:t>A self learning system that adapts heating and lighting according to routine </a:t>
            </a:r>
          </a:p>
          <a:p>
            <a:pPr algn="l" hangingPunct="0">
              <a:lnSpc>
                <a:spcPct val="116667"/>
              </a:lnSpc>
            </a:pPr>
            <a:endParaRPr sz="2100">
              <a:solidFill>
                <a:srgbClr val="DEDEDE"/>
              </a:solidFill>
              <a:latin typeface="Abel"/>
              <a:ea typeface="+mn-ea"/>
              <a:cs typeface="Abel"/>
            </a:endParaRPr>
          </a:p>
          <a:p>
            <a:pPr marL="266700" indent="-266700" algn="l" hangingPunct="0">
              <a:lnSpc>
                <a:spcPct val="116667"/>
              </a:lnSpc>
              <a:buClr>
                <a:srgbClr val="DEDEDE"/>
              </a:buClr>
              <a:buFont typeface="Courier New" panose="020B0604020202020204" pitchFamily="34" charset="0"/>
              <a:buChar char="o"/>
            </a:pPr>
            <a:r>
              <a:rPr sz="2100">
                <a:solidFill>
                  <a:srgbClr val="DEDEDE"/>
                </a:solidFill>
                <a:latin typeface="Abel"/>
                <a:ea typeface="+mn-ea"/>
                <a:cs typeface="Abel"/>
              </a:rPr>
              <a:t>Aesthetically designed solar roofing system that generates its own clean energy</a:t>
            </a:r>
          </a:p>
          <a:p>
            <a:pPr algn="l" hangingPunct="0">
              <a:lnSpc>
                <a:spcPct val="116667"/>
              </a:lnSpc>
            </a:pPr>
            <a:endParaRPr sz="2100">
              <a:solidFill>
                <a:srgbClr val="DEDEDE"/>
              </a:solidFill>
              <a:latin typeface="Abel"/>
              <a:ea typeface="+mn-ea"/>
              <a:cs typeface="Abel"/>
            </a:endParaRPr>
          </a:p>
          <a:p>
            <a:pPr marL="266700" indent="-266700" algn="l" hangingPunct="0">
              <a:lnSpc>
                <a:spcPct val="116667"/>
              </a:lnSpc>
              <a:buClr>
                <a:srgbClr val="DEDEDE"/>
              </a:buClr>
              <a:buFont typeface="Courier New" panose="020B0604020202020204" pitchFamily="34" charset="0"/>
              <a:buChar char="o"/>
            </a:pPr>
            <a:r>
              <a:rPr sz="2100">
                <a:solidFill>
                  <a:srgbClr val="DEDEDE"/>
                </a:solidFill>
                <a:latin typeface="Abel"/>
                <a:ea typeface="+mn-ea"/>
                <a:cs typeface="Abel"/>
              </a:rPr>
              <a:t>Uses an ultra-compact high capacity battery that stores electricity, helping to reduce energy consumption by 90% in conjunction with the solar powered system</a:t>
            </a:r>
          </a:p>
          <a:p>
            <a:pPr algn="l" hangingPunct="0">
              <a:lnSpc>
                <a:spcPct val="116667"/>
              </a:lnSpc>
            </a:pPr>
            <a:endParaRPr sz="2100">
              <a:solidFill>
                <a:srgbClr val="DEDEDE"/>
              </a:solidFill>
              <a:latin typeface="Abel"/>
              <a:ea typeface="+mn-ea"/>
              <a:cs typeface="Abel"/>
            </a:endParaRPr>
          </a:p>
        </p:txBody>
      </p:sp>
      <p:pic>
        <p:nvPicPr>
          <p:cNvPr id="6" name="Radials"/>
          <p:cNvPicPr/>
          <p:nvPr/>
        </p:nvPicPr>
        <p:blipFill rotWithShape="1">
          <a:blip r:embed="rId5"/>
          <a:stretch>
            <a:fillRect/>
          </a:stretch>
        </p:blipFill>
        <p:spPr>
          <a:xfrm>
            <a:off x="10363200" y="4667250"/>
            <a:ext cx="2206662" cy="2206662"/>
          </a:xfrm>
          <a:prstGeom prst="rect">
            <a:avLst/>
          </a:prstGeom>
        </p:spPr>
      </p:pic>
    </p:spTree>
    <p:extLst>
      <p:ext uri="{BB962C8B-B14F-4D97-AF65-F5344CB8AC3E}">
        <p14:creationId xmlns:p14="http://schemas.microsoft.com/office/powerpoint/2010/main" val="393002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1596E"/>
        </a:solidFill>
        <a:effectLst/>
      </p:bgPr>
    </p:bg>
    <p:spTree>
      <p:nvGrpSpPr>
        <p:cNvPr id="1" name="Welcome copy 1"/>
        <p:cNvGrpSpPr/>
        <p:nvPr/>
      </p:nvGrpSpPr>
      <p:grpSpPr>
        <a:xfrm>
          <a:off x="0" y="0"/>
          <a:ext cx="0" cy="0"/>
          <a:chOff x="0" y="0"/>
          <a:chExt cx="0" cy="0"/>
        </a:xfrm>
      </p:grpSpPr>
      <p:pic>
        <p:nvPicPr>
          <p:cNvPr id="2" name="Bury Market"/>
          <p:cNvPicPr/>
          <p:nvPr/>
        </p:nvPicPr>
        <p:blipFill rotWithShape="1">
          <a:blip r:embed="rId3"/>
          <a:stretch>
            <a:fillRect/>
          </a:stretch>
        </p:blipFill>
        <p:spPr>
          <a:xfrm>
            <a:off x="6992957" y="1209675"/>
            <a:ext cx="5781322" cy="4333875"/>
          </a:xfrm>
          <a:prstGeom prst="rect">
            <a:avLst/>
          </a:prstGeom>
        </p:spPr>
      </p:pic>
      <p:pic>
        <p:nvPicPr>
          <p:cNvPr id="3" name="Line"/>
          <p:cNvPicPr/>
          <p:nvPr/>
        </p:nvPicPr>
        <p:blipFill rotWithShape="1">
          <a:blip r:embed="rId4"/>
          <a:stretch>
            <a:fillRect/>
          </a:stretch>
        </p:blipFill>
        <p:spPr>
          <a:xfrm>
            <a:off x="521208" y="533400"/>
            <a:ext cx="8915400" cy="5962650"/>
          </a:xfrm>
          <a:prstGeom prst="rect">
            <a:avLst/>
          </a:prstGeom>
        </p:spPr>
      </p:pic>
      <p:sp>
        <p:nvSpPr>
          <p:cNvPr id="4" name="Title copy"/>
          <p:cNvSpPr/>
          <p:nvPr/>
        </p:nvSpPr>
        <p:spPr>
          <a:xfrm>
            <a:off x="733425" y="819150"/>
            <a:ext cx="5707810" cy="1371600"/>
          </a:xfrm>
          <a:prstGeom prst="rect">
            <a:avLst/>
          </a:prstGeom>
        </p:spPr>
        <p:txBody>
          <a:bodyPr spcFirstLastPara="0" lIns="95250" tIns="0" rIns="95250" bIns="0" anchor="t"/>
          <a:lstStyle/>
          <a:p>
            <a:pPr algn="l" hangingPunct="0">
              <a:lnSpc>
                <a:spcPct val="100000"/>
              </a:lnSpc>
            </a:pPr>
            <a:r>
              <a:rPr lang="en-GB" sz="4500" spc="450" dirty="0">
                <a:solidFill>
                  <a:srgbClr val="FFFFFF"/>
                </a:solidFill>
                <a:latin typeface="Bentham"/>
                <a:cs typeface="Bentham"/>
              </a:rPr>
              <a:t>Manchester - </a:t>
            </a:r>
            <a:r>
              <a:rPr sz="4500" spc="450" dirty="0">
                <a:solidFill>
                  <a:srgbClr val="FFFFFF"/>
                </a:solidFill>
                <a:latin typeface="Bentham"/>
                <a:ea typeface="+mn-ea"/>
                <a:cs typeface="Bentham"/>
              </a:rPr>
              <a:t>The Hub of the Revolution!</a:t>
            </a:r>
          </a:p>
        </p:txBody>
      </p:sp>
      <p:sp>
        <p:nvSpPr>
          <p:cNvPr id="5" name="Body text copy"/>
          <p:cNvSpPr/>
          <p:nvPr/>
        </p:nvSpPr>
        <p:spPr>
          <a:xfrm>
            <a:off x="718919" y="2952750"/>
            <a:ext cx="6245083" cy="2590800"/>
          </a:xfrm>
          <a:prstGeom prst="rect">
            <a:avLst/>
          </a:prstGeom>
        </p:spPr>
        <p:txBody>
          <a:bodyPr spcFirstLastPara="0" lIns="95250" tIns="95250" rIns="95250" bIns="0" anchor="t"/>
          <a:lstStyle/>
          <a:p>
            <a:pPr marL="247650" indent="-247650" algn="l" hangingPunct="0">
              <a:lnSpc>
                <a:spcPct val="116667"/>
              </a:lnSpc>
              <a:buClr>
                <a:srgbClr val="DEDEDE"/>
              </a:buClr>
              <a:buFont typeface="Courier New" panose="020B0604020202020204" pitchFamily="34" charset="0"/>
              <a:buChar char="o"/>
            </a:pPr>
            <a:r>
              <a:rPr sz="1950" dirty="0">
                <a:solidFill>
                  <a:srgbClr val="DEDEDE"/>
                </a:solidFill>
                <a:latin typeface="Abel"/>
                <a:ea typeface="+mn-ea"/>
                <a:cs typeface="Abel"/>
              </a:rPr>
              <a:t>Born in Bury, </a:t>
            </a:r>
            <a:r>
              <a:rPr sz="1950" dirty="0" err="1">
                <a:solidFill>
                  <a:srgbClr val="DEDEDE"/>
                </a:solidFill>
                <a:latin typeface="Abel"/>
                <a:ea typeface="+mn-ea"/>
                <a:cs typeface="Abel"/>
              </a:rPr>
              <a:t>Boothwood</a:t>
            </a:r>
            <a:r>
              <a:rPr sz="1950" dirty="0">
                <a:solidFill>
                  <a:srgbClr val="DEDEDE"/>
                </a:solidFill>
                <a:latin typeface="Abel"/>
                <a:ea typeface="+mn-ea"/>
                <a:cs typeface="Abel"/>
              </a:rPr>
              <a:t> White are well placed within the Northwest supply chain</a:t>
            </a:r>
          </a:p>
          <a:p>
            <a:pPr marL="247650" indent="-247650" algn="l" hangingPunct="0">
              <a:lnSpc>
                <a:spcPct val="116667"/>
              </a:lnSpc>
              <a:buClr>
                <a:srgbClr val="DEDEDE"/>
              </a:buClr>
              <a:buFont typeface="Courier New" panose="020B0604020202020204" pitchFamily="34" charset="0"/>
              <a:buChar char="o"/>
            </a:pPr>
            <a:r>
              <a:rPr sz="1950" dirty="0">
                <a:solidFill>
                  <a:srgbClr val="DEDEDE"/>
                </a:solidFill>
                <a:latin typeface="Abel"/>
                <a:ea typeface="+mn-ea"/>
                <a:cs typeface="Abel"/>
              </a:rPr>
              <a:t>Local workforce to help with increase employment in the area</a:t>
            </a:r>
          </a:p>
          <a:p>
            <a:pPr marL="247650" indent="-247650" algn="l" hangingPunct="0">
              <a:lnSpc>
                <a:spcPct val="116667"/>
              </a:lnSpc>
              <a:buClr>
                <a:srgbClr val="DEDEDE"/>
              </a:buClr>
              <a:buFont typeface="Courier New" panose="020B0604020202020204" pitchFamily="34" charset="0"/>
              <a:buChar char="o"/>
            </a:pPr>
            <a:r>
              <a:rPr sz="1950" dirty="0">
                <a:solidFill>
                  <a:srgbClr val="DEDEDE"/>
                </a:solidFill>
                <a:latin typeface="Abel"/>
                <a:ea typeface="+mn-ea"/>
                <a:cs typeface="Abel"/>
              </a:rPr>
              <a:t>More houses = more jobs</a:t>
            </a:r>
          </a:p>
          <a:p>
            <a:pPr marL="247650" indent="-247650" algn="l" hangingPunct="0">
              <a:lnSpc>
                <a:spcPct val="116667"/>
              </a:lnSpc>
              <a:buClr>
                <a:srgbClr val="DEDEDE"/>
              </a:buClr>
              <a:buFont typeface="Courier New" panose="020B0604020202020204" pitchFamily="34" charset="0"/>
              <a:buChar char="o"/>
            </a:pPr>
            <a:r>
              <a:rPr sz="1950" dirty="0">
                <a:solidFill>
                  <a:srgbClr val="DEDEDE"/>
                </a:solidFill>
                <a:latin typeface="Abel"/>
                <a:ea typeface="+mn-ea"/>
                <a:cs typeface="Abel"/>
              </a:rPr>
              <a:t>Apprenticeships for local youths as the company expands</a:t>
            </a:r>
          </a:p>
          <a:p>
            <a:pPr marL="247650" indent="-247650" algn="l" hangingPunct="0">
              <a:lnSpc>
                <a:spcPct val="116667"/>
              </a:lnSpc>
              <a:buClr>
                <a:srgbClr val="DEDEDE"/>
              </a:buClr>
              <a:buFont typeface="Courier New" panose="020B0604020202020204" pitchFamily="34" charset="0"/>
              <a:buChar char="o"/>
            </a:pPr>
            <a:r>
              <a:rPr sz="1950" dirty="0">
                <a:solidFill>
                  <a:srgbClr val="DEDEDE"/>
                </a:solidFill>
                <a:latin typeface="Abel"/>
                <a:ea typeface="+mn-ea"/>
                <a:cs typeface="Abel"/>
              </a:rPr>
              <a:t>Bring back the 'Jobs for Life' philosophy </a:t>
            </a:r>
          </a:p>
        </p:txBody>
      </p:sp>
      <p:pic>
        <p:nvPicPr>
          <p:cNvPr id="6" name="08_Flat_Community"/>
          <p:cNvPicPr/>
          <p:nvPr/>
        </p:nvPicPr>
        <p:blipFill rotWithShape="1">
          <a:blip r:embed="rId5"/>
          <a:stretch>
            <a:fillRect/>
          </a:stretch>
        </p:blipFill>
        <p:spPr>
          <a:xfrm>
            <a:off x="9801225" y="4848225"/>
            <a:ext cx="3047694" cy="2158500"/>
          </a:xfrm>
          <a:prstGeom prst="rect">
            <a:avLst/>
          </a:prstGeom>
        </p:spPr>
      </p:pic>
    </p:spTree>
    <p:extLst>
      <p:ext uri="{BB962C8B-B14F-4D97-AF65-F5344CB8AC3E}">
        <p14:creationId xmlns:p14="http://schemas.microsoft.com/office/powerpoint/2010/main" val="393002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1596E"/>
        </a:solidFill>
        <a:effectLst/>
      </p:bgPr>
    </p:bg>
    <p:spTree>
      <p:nvGrpSpPr>
        <p:cNvPr id="1" name="Welcome copy 4"/>
        <p:cNvGrpSpPr/>
        <p:nvPr/>
      </p:nvGrpSpPr>
      <p:grpSpPr>
        <a:xfrm>
          <a:off x="0" y="0"/>
          <a:ext cx="0" cy="0"/>
          <a:chOff x="0" y="0"/>
          <a:chExt cx="0" cy="0"/>
        </a:xfrm>
      </p:grpSpPr>
      <p:pic>
        <p:nvPicPr>
          <p:cNvPr id="2" name="3900.3 NOT COMP 30.6.21"/>
          <p:cNvPicPr/>
          <p:nvPr/>
        </p:nvPicPr>
        <p:blipFill rotWithShape="1">
          <a:blip r:embed="rId3"/>
          <a:stretch>
            <a:fillRect/>
          </a:stretch>
        </p:blipFill>
        <p:spPr>
          <a:xfrm>
            <a:off x="6505575" y="1409700"/>
            <a:ext cx="6141155" cy="4333875"/>
          </a:xfrm>
          <a:prstGeom prst="rect">
            <a:avLst/>
          </a:prstGeom>
        </p:spPr>
      </p:pic>
      <p:pic>
        <p:nvPicPr>
          <p:cNvPr id="3" name="Line"/>
          <p:cNvPicPr/>
          <p:nvPr/>
        </p:nvPicPr>
        <p:blipFill rotWithShape="1">
          <a:blip r:embed="rId4"/>
          <a:stretch>
            <a:fillRect/>
          </a:stretch>
        </p:blipFill>
        <p:spPr>
          <a:xfrm>
            <a:off x="533400" y="533400"/>
            <a:ext cx="8915400" cy="5962650"/>
          </a:xfrm>
          <a:prstGeom prst="rect">
            <a:avLst/>
          </a:prstGeom>
        </p:spPr>
      </p:pic>
      <p:sp>
        <p:nvSpPr>
          <p:cNvPr id="4" name="Title copy"/>
          <p:cNvSpPr/>
          <p:nvPr/>
        </p:nvSpPr>
        <p:spPr>
          <a:xfrm>
            <a:off x="733425" y="819150"/>
            <a:ext cx="5707810" cy="685800"/>
          </a:xfrm>
          <a:prstGeom prst="rect">
            <a:avLst/>
          </a:prstGeom>
        </p:spPr>
        <p:txBody>
          <a:bodyPr spcFirstLastPara="0" lIns="95250" tIns="0" rIns="95250" bIns="0" anchor="t"/>
          <a:lstStyle/>
          <a:p>
            <a:pPr algn="l" hangingPunct="0">
              <a:lnSpc>
                <a:spcPct val="100000"/>
              </a:lnSpc>
            </a:pPr>
            <a:r>
              <a:rPr sz="4500" spc="450">
                <a:solidFill>
                  <a:srgbClr val="FFFFFF"/>
                </a:solidFill>
                <a:latin typeface="Bentham"/>
                <a:ea typeface="+mn-ea"/>
                <a:cs typeface="Bentham"/>
              </a:rPr>
              <a:t>Our Capacity</a:t>
            </a:r>
          </a:p>
        </p:txBody>
      </p:sp>
      <p:sp>
        <p:nvSpPr>
          <p:cNvPr id="5" name="Body text copy"/>
          <p:cNvSpPr/>
          <p:nvPr/>
        </p:nvSpPr>
        <p:spPr>
          <a:xfrm>
            <a:off x="1047750" y="1838325"/>
            <a:ext cx="6245083" cy="3790950"/>
          </a:xfrm>
          <a:prstGeom prst="rect">
            <a:avLst/>
          </a:prstGeom>
        </p:spPr>
        <p:txBody>
          <a:bodyPr spcFirstLastPara="0" lIns="95250" tIns="95250" rIns="95250" bIns="0" anchor="t"/>
          <a:lstStyle/>
          <a:p>
            <a:pPr algn="l" hangingPunct="0">
              <a:lnSpc>
                <a:spcPct val="116667"/>
              </a:lnSpc>
            </a:pPr>
            <a:r>
              <a:rPr sz="2250" b="1" u="sng">
                <a:solidFill>
                  <a:srgbClr val="DEDEDE"/>
                </a:solidFill>
                <a:latin typeface="Abel"/>
                <a:ea typeface="+mn-ea"/>
                <a:cs typeface="Abel"/>
              </a:rPr>
              <a:t>2021-2022</a:t>
            </a:r>
          </a:p>
          <a:p>
            <a:pPr algn="l" hangingPunct="0">
              <a:lnSpc>
                <a:spcPct val="116667"/>
              </a:lnSpc>
            </a:pPr>
            <a:r>
              <a:rPr sz="2250">
                <a:solidFill>
                  <a:srgbClr val="DEDEDE"/>
                </a:solidFill>
                <a:latin typeface="Abel"/>
                <a:ea typeface="+mn-ea"/>
                <a:cs typeface="Abel"/>
              </a:rPr>
              <a:t>2 Houses</a:t>
            </a:r>
          </a:p>
          <a:p>
            <a:pPr algn="l" hangingPunct="0">
              <a:lnSpc>
                <a:spcPct val="116667"/>
              </a:lnSpc>
            </a:pPr>
            <a:r>
              <a:rPr sz="2250">
                <a:solidFill>
                  <a:srgbClr val="DEDEDE"/>
                </a:solidFill>
                <a:latin typeface="Abel"/>
                <a:ea typeface="+mn-ea"/>
                <a:cs typeface="Abel"/>
              </a:rPr>
              <a:t>12 Apartments</a:t>
            </a:r>
          </a:p>
          <a:p>
            <a:pPr algn="l" hangingPunct="0">
              <a:lnSpc>
                <a:spcPct val="116667"/>
              </a:lnSpc>
            </a:pPr>
            <a:endParaRPr sz="2250">
              <a:solidFill>
                <a:srgbClr val="DEDEDE"/>
              </a:solidFill>
              <a:latin typeface="Abel"/>
              <a:ea typeface="+mn-ea"/>
              <a:cs typeface="Abel"/>
            </a:endParaRPr>
          </a:p>
          <a:p>
            <a:pPr algn="l" hangingPunct="0">
              <a:lnSpc>
                <a:spcPct val="116667"/>
              </a:lnSpc>
            </a:pPr>
            <a:r>
              <a:rPr sz="2250" u="sng">
                <a:solidFill>
                  <a:srgbClr val="DEDEDE"/>
                </a:solidFill>
                <a:latin typeface="Abel"/>
                <a:ea typeface="+mn-ea"/>
                <a:cs typeface="Abel"/>
              </a:rPr>
              <a:t>2022-2023</a:t>
            </a:r>
          </a:p>
          <a:p>
            <a:pPr algn="l" hangingPunct="0">
              <a:lnSpc>
                <a:spcPct val="116667"/>
              </a:lnSpc>
            </a:pPr>
            <a:r>
              <a:rPr sz="2250">
                <a:solidFill>
                  <a:srgbClr val="DEDEDE"/>
                </a:solidFill>
                <a:latin typeface="Abel"/>
                <a:ea typeface="+mn-ea"/>
                <a:cs typeface="Abel"/>
              </a:rPr>
              <a:t>30 Houses</a:t>
            </a:r>
          </a:p>
          <a:p>
            <a:pPr algn="l" hangingPunct="0">
              <a:lnSpc>
                <a:spcPct val="116667"/>
              </a:lnSpc>
            </a:pPr>
            <a:endParaRPr sz="2250">
              <a:solidFill>
                <a:srgbClr val="DEDEDE"/>
              </a:solidFill>
              <a:latin typeface="Abel"/>
              <a:ea typeface="+mn-ea"/>
              <a:cs typeface="Abel"/>
            </a:endParaRPr>
          </a:p>
          <a:p>
            <a:pPr algn="l" hangingPunct="0">
              <a:lnSpc>
                <a:spcPct val="116667"/>
              </a:lnSpc>
            </a:pPr>
            <a:r>
              <a:rPr sz="2250" u="sng">
                <a:solidFill>
                  <a:srgbClr val="DEDEDE"/>
                </a:solidFill>
                <a:latin typeface="Abel"/>
                <a:ea typeface="+mn-ea"/>
                <a:cs typeface="Abel"/>
              </a:rPr>
              <a:t>2023-2024</a:t>
            </a:r>
          </a:p>
          <a:p>
            <a:pPr algn="l" hangingPunct="0">
              <a:lnSpc>
                <a:spcPct val="116667"/>
              </a:lnSpc>
            </a:pPr>
            <a:r>
              <a:rPr sz="2250">
                <a:solidFill>
                  <a:srgbClr val="DEDEDE"/>
                </a:solidFill>
                <a:latin typeface="Abel"/>
                <a:ea typeface="+mn-ea"/>
                <a:cs typeface="Abel"/>
              </a:rPr>
              <a:t>45 Houses</a:t>
            </a:r>
          </a:p>
        </p:txBody>
      </p:sp>
    </p:spTree>
    <p:extLst>
      <p:ext uri="{BB962C8B-B14F-4D97-AF65-F5344CB8AC3E}">
        <p14:creationId xmlns:p14="http://schemas.microsoft.com/office/powerpoint/2010/main" val="3930024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Title copy 1"/>
        <p:cNvGrpSpPr/>
        <p:nvPr/>
      </p:nvGrpSpPr>
      <p:grpSpPr>
        <a:xfrm>
          <a:off x="0" y="0"/>
          <a:ext cx="0" cy="0"/>
          <a:chOff x="0" y="0"/>
          <a:chExt cx="0" cy="0"/>
        </a:xfrm>
      </p:grpSpPr>
      <p:pic>
        <p:nvPicPr>
          <p:cNvPr id="2" name="Shape-1"/>
          <p:cNvPicPr/>
          <p:nvPr/>
        </p:nvPicPr>
        <p:blipFill rotWithShape="1">
          <a:blip r:embed="rId4"/>
          <a:stretch>
            <a:fillRect/>
          </a:stretch>
        </p:blipFill>
        <p:spPr>
          <a:xfrm>
            <a:off x="5337937" y="5858501"/>
            <a:ext cx="2197640" cy="570249"/>
          </a:xfrm>
          <a:prstGeom prst="rect">
            <a:avLst/>
          </a:prstGeom>
        </p:spPr>
      </p:pic>
      <p:pic>
        <p:nvPicPr>
          <p:cNvPr id="3" name="Line-24"/>
          <p:cNvPicPr/>
          <p:nvPr/>
        </p:nvPicPr>
        <p:blipFill rotWithShape="1">
          <a:blip r:embed="rId5"/>
          <a:stretch>
            <a:fillRect/>
          </a:stretch>
        </p:blipFill>
        <p:spPr>
          <a:xfrm>
            <a:off x="2646648" y="3904234"/>
            <a:ext cx="3205408" cy="70086"/>
          </a:xfrm>
          <a:prstGeom prst="rect">
            <a:avLst/>
          </a:prstGeom>
        </p:spPr>
      </p:pic>
      <p:sp>
        <p:nvSpPr>
          <p:cNvPr id="4" name="Title copy"/>
          <p:cNvSpPr/>
          <p:nvPr/>
        </p:nvSpPr>
        <p:spPr>
          <a:xfrm>
            <a:off x="3545259" y="2638425"/>
            <a:ext cx="5136431" cy="1095375"/>
          </a:xfrm>
          <a:prstGeom prst="rect">
            <a:avLst/>
          </a:prstGeom>
        </p:spPr>
        <p:txBody>
          <a:bodyPr spcFirstLastPara="0" lIns="95250" tIns="0" rIns="95250" bIns="0" anchor="t"/>
          <a:lstStyle/>
          <a:p>
            <a:pPr algn="ctr" hangingPunct="0">
              <a:lnSpc>
                <a:spcPct val="100000"/>
              </a:lnSpc>
            </a:pPr>
            <a:r>
              <a:rPr sz="7200" i="1">
                <a:solidFill>
                  <a:srgbClr val="C5C5C8"/>
                </a:solidFill>
                <a:latin typeface="Great Vibes"/>
                <a:ea typeface="+mn-ea"/>
                <a:cs typeface="Great Vibes"/>
              </a:rPr>
              <a:t>Thank you</a:t>
            </a:r>
          </a:p>
        </p:txBody>
      </p:sp>
      <p:pic>
        <p:nvPicPr>
          <p:cNvPr id="5" name="Line-24"/>
          <p:cNvPicPr/>
          <p:nvPr/>
        </p:nvPicPr>
        <p:blipFill rotWithShape="1">
          <a:blip r:embed="rId5"/>
          <a:stretch>
            <a:fillRect/>
          </a:stretch>
        </p:blipFill>
        <p:spPr>
          <a:xfrm>
            <a:off x="6717016" y="3914260"/>
            <a:ext cx="3205408" cy="70086"/>
          </a:xfrm>
          <a:prstGeom prst="rect">
            <a:avLst/>
          </a:prstGeom>
        </p:spPr>
      </p:pic>
      <p:pic>
        <p:nvPicPr>
          <p:cNvPr id="6" name="Screenshot 2021-06-29 at 15.20.42"/>
          <p:cNvPicPr/>
          <p:nvPr/>
        </p:nvPicPr>
        <p:blipFill rotWithShape="1">
          <a:blip r:embed="rId6"/>
          <a:stretch>
            <a:fillRect/>
          </a:stretch>
        </p:blipFill>
        <p:spPr>
          <a:xfrm>
            <a:off x="5244849" y="5467350"/>
            <a:ext cx="2400300" cy="1171575"/>
          </a:xfrm>
          <a:prstGeom prst="rect">
            <a:avLst/>
          </a:prstGeom>
        </p:spPr>
      </p:pic>
    </p:spTree>
    <p:extLst>
      <p:ext uri="{BB962C8B-B14F-4D97-AF65-F5344CB8AC3E}">
        <p14:creationId xmlns:p14="http://schemas.microsoft.com/office/powerpoint/2010/main" val="3930024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541</Words>
  <Application>Microsoft Macintosh PowerPoint</Application>
  <PresentationFormat>Custom</PresentationFormat>
  <Paragraphs>69</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Abel</vt:lpstr>
      <vt:lpstr>Bentham</vt:lpstr>
      <vt:lpstr>Calibri</vt:lpstr>
      <vt:lpstr>Great Vibes</vt:lpstr>
      <vt:lpstr>Arial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Visme Presentation</dc:title>
  <dc:creator>Visme</dc:creator>
  <cp:lastModifiedBy/>
  <cp:revision>5</cp:revision>
  <dcterms:created xsi:type="dcterms:W3CDTF">2021-07-21T12:15:15Z</dcterms:created>
  <dcterms:modified xsi:type="dcterms:W3CDTF">2021-10-04T16:20:13Z</dcterms:modified>
</cp:coreProperties>
</file>